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6"/>
  </p:notesMasterIdLst>
  <p:sldIdLst>
    <p:sldId id="259" r:id="rId5"/>
    <p:sldId id="295" r:id="rId6"/>
    <p:sldId id="266" r:id="rId7"/>
    <p:sldId id="281" r:id="rId8"/>
    <p:sldId id="265" r:id="rId9"/>
    <p:sldId id="262" r:id="rId10"/>
    <p:sldId id="271" r:id="rId11"/>
    <p:sldId id="272" r:id="rId12"/>
    <p:sldId id="264" r:id="rId13"/>
    <p:sldId id="268" r:id="rId14"/>
    <p:sldId id="269" r:id="rId15"/>
    <p:sldId id="270" r:id="rId16"/>
    <p:sldId id="275" r:id="rId17"/>
    <p:sldId id="276" r:id="rId18"/>
    <p:sldId id="274" r:id="rId19"/>
    <p:sldId id="263" r:id="rId20"/>
    <p:sldId id="277" r:id="rId21"/>
    <p:sldId id="283" r:id="rId22"/>
    <p:sldId id="282" r:id="rId23"/>
    <p:sldId id="286" r:id="rId24"/>
    <p:sldId id="291" r:id="rId25"/>
    <p:sldId id="285" r:id="rId26"/>
    <p:sldId id="288" r:id="rId27"/>
    <p:sldId id="290" r:id="rId28"/>
    <p:sldId id="287" r:id="rId29"/>
    <p:sldId id="289" r:id="rId30"/>
    <p:sldId id="294" r:id="rId31"/>
    <p:sldId id="293" r:id="rId32"/>
    <p:sldId id="292" r:id="rId33"/>
    <p:sldId id="278" r:id="rId34"/>
    <p:sldId id="273"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889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3" autoAdjust="0"/>
    <p:restoredTop sz="82407"/>
  </p:normalViewPr>
  <p:slideViewPr>
    <p:cSldViewPr snapToGrid="0" snapToObjects="1">
      <p:cViewPr varScale="1">
        <p:scale>
          <a:sx n="87" d="100"/>
          <a:sy n="87" d="100"/>
        </p:scale>
        <p:origin x="1480"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o Christopher T W.MSCIDS_F22.2101" userId="2e9c90b2-60ac-4ca4-847c-d1951822dade" providerId="ADAL" clId="{D9867D35-191E-481B-AF87-D565F4640105}"/>
    <pc:docChg chg="undo custSel modSld">
      <pc:chgData name="Loo Christopher T W.MSCIDS_F22.2101" userId="2e9c90b2-60ac-4ca4-847c-d1951822dade" providerId="ADAL" clId="{D9867D35-191E-481B-AF87-D565F4640105}" dt="2023-10-11T16:14:48.479" v="6" actId="1076"/>
      <pc:docMkLst>
        <pc:docMk/>
      </pc:docMkLst>
      <pc:sldChg chg="addSp delSp modSp mod modClrScheme chgLayout">
        <pc:chgData name="Loo Christopher T W.MSCIDS_F22.2101" userId="2e9c90b2-60ac-4ca4-847c-d1951822dade" providerId="ADAL" clId="{D9867D35-191E-481B-AF87-D565F4640105}" dt="2023-10-11T16:14:47.858" v="5" actId="1076"/>
        <pc:sldMkLst>
          <pc:docMk/>
          <pc:sldMk cId="3800565355" sldId="270"/>
        </pc:sldMkLst>
        <pc:spChg chg="ord">
          <ac:chgData name="Loo Christopher T W.MSCIDS_F22.2101" userId="2e9c90b2-60ac-4ca4-847c-d1951822dade" providerId="ADAL" clId="{D9867D35-191E-481B-AF87-D565F4640105}" dt="2023-10-11T16:14:47.163" v="4" actId="26606"/>
          <ac:spMkLst>
            <pc:docMk/>
            <pc:sldMk cId="3800565355" sldId="270"/>
            <ac:spMk id="3" creationId="{BE5328D3-0F9E-38C0-85BD-7E003E03DF99}"/>
          </ac:spMkLst>
        </pc:spChg>
        <pc:spChg chg="mod">
          <ac:chgData name="Loo Christopher T W.MSCIDS_F22.2101" userId="2e9c90b2-60ac-4ca4-847c-d1951822dade" providerId="ADAL" clId="{D9867D35-191E-481B-AF87-D565F4640105}" dt="2023-10-11T16:14:47.163" v="4" actId="26606"/>
          <ac:spMkLst>
            <pc:docMk/>
            <pc:sldMk cId="3800565355" sldId="270"/>
            <ac:spMk id="4" creationId="{FE7E940F-6D6B-4FE5-8CA2-E8AE96D300C2}"/>
          </ac:spMkLst>
        </pc:spChg>
        <pc:spChg chg="mod">
          <ac:chgData name="Loo Christopher T W.MSCIDS_F22.2101" userId="2e9c90b2-60ac-4ca4-847c-d1951822dade" providerId="ADAL" clId="{D9867D35-191E-481B-AF87-D565F4640105}" dt="2023-10-11T16:14:47.163" v="4" actId="26606"/>
          <ac:spMkLst>
            <pc:docMk/>
            <pc:sldMk cId="3800565355" sldId="270"/>
            <ac:spMk id="5" creationId="{07316523-206A-5EA2-63A6-C5AB5EFC49F2}"/>
          </ac:spMkLst>
        </pc:spChg>
        <pc:spChg chg="add del mod">
          <ac:chgData name="Loo Christopher T W.MSCIDS_F22.2101" userId="2e9c90b2-60ac-4ca4-847c-d1951822dade" providerId="ADAL" clId="{D9867D35-191E-481B-AF87-D565F4640105}" dt="2023-10-11T16:14:44.091" v="2" actId="26606"/>
          <ac:spMkLst>
            <pc:docMk/>
            <pc:sldMk cId="3800565355" sldId="270"/>
            <ac:spMk id="10" creationId="{9C43FB92-FEB6-17DF-C292-4D21DFA1C14B}"/>
          </ac:spMkLst>
        </pc:spChg>
        <pc:spChg chg="add del mod">
          <ac:chgData name="Loo Christopher T W.MSCIDS_F22.2101" userId="2e9c90b2-60ac-4ca4-847c-d1951822dade" providerId="ADAL" clId="{D9867D35-191E-481B-AF87-D565F4640105}" dt="2023-10-11T16:14:44.091" v="2" actId="26606"/>
          <ac:spMkLst>
            <pc:docMk/>
            <pc:sldMk cId="3800565355" sldId="270"/>
            <ac:spMk id="12" creationId="{44F8B66E-75C2-D252-7986-44D63960F281}"/>
          </ac:spMkLst>
        </pc:spChg>
        <pc:picChg chg="mod">
          <ac:chgData name="Loo Christopher T W.MSCIDS_F22.2101" userId="2e9c90b2-60ac-4ca4-847c-d1951822dade" providerId="ADAL" clId="{D9867D35-191E-481B-AF87-D565F4640105}" dt="2023-10-11T16:14:47.858" v="5" actId="1076"/>
          <ac:picMkLst>
            <pc:docMk/>
            <pc:sldMk cId="3800565355" sldId="270"/>
            <ac:picMk id="2" creationId="{D562C821-7758-AF3A-7FC8-EEFCAA27A4B9}"/>
          </ac:picMkLst>
        </pc:picChg>
      </pc:sldChg>
      <pc:sldChg chg="modSp mod">
        <pc:chgData name="Loo Christopher T W.MSCIDS_F22.2101" userId="2e9c90b2-60ac-4ca4-847c-d1951822dade" providerId="ADAL" clId="{D9867D35-191E-481B-AF87-D565F4640105}" dt="2023-10-11T16:14:48.479" v="6" actId="1076"/>
        <pc:sldMkLst>
          <pc:docMk/>
          <pc:sldMk cId="2376403865" sldId="272"/>
        </pc:sldMkLst>
        <pc:picChg chg="mod">
          <ac:chgData name="Loo Christopher T W.MSCIDS_F22.2101" userId="2e9c90b2-60ac-4ca4-847c-d1951822dade" providerId="ADAL" clId="{D9867D35-191E-481B-AF87-D565F4640105}" dt="2023-10-11T16:14:48.479" v="6" actId="1076"/>
          <ac:picMkLst>
            <pc:docMk/>
            <pc:sldMk cId="2376403865" sldId="272"/>
            <ac:picMk id="11" creationId="{52C03B97-2F31-5D65-A883-F696D9038F3E}"/>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3DD571-E22F-4A38-B450-8CCBD829A548}" type="datetimeFigureOut">
              <a:rPr lang="en-US"/>
              <a:t>10/11/23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0C2C40-CB1C-4820-9151-EC51EC2E7E0F}" type="slidenum">
              <a:rPr lang="en-US"/>
              <a:t>‹Nr.›</a:t>
            </a:fld>
            <a:endParaRPr lang="en-US" dirty="0"/>
          </a:p>
        </p:txBody>
      </p:sp>
    </p:spTree>
    <p:extLst>
      <p:ext uri="{BB962C8B-B14F-4D97-AF65-F5344CB8AC3E}">
        <p14:creationId xmlns:p14="http://schemas.microsoft.com/office/powerpoint/2010/main" val="93105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4</a:t>
            </a:fld>
            <a:endParaRPr lang="en-US" dirty="0"/>
          </a:p>
        </p:txBody>
      </p:sp>
    </p:spTree>
    <p:extLst>
      <p:ext uri="{BB962C8B-B14F-4D97-AF65-F5344CB8AC3E}">
        <p14:creationId xmlns:p14="http://schemas.microsoft.com/office/powerpoint/2010/main" val="1456561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22</a:t>
            </a:fld>
            <a:endParaRPr lang="en-US" dirty="0"/>
          </a:p>
        </p:txBody>
      </p:sp>
    </p:spTree>
    <p:extLst>
      <p:ext uri="{BB962C8B-B14F-4D97-AF65-F5344CB8AC3E}">
        <p14:creationId xmlns:p14="http://schemas.microsoft.com/office/powerpoint/2010/main" val="1262080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23</a:t>
            </a:fld>
            <a:endParaRPr lang="en-US" dirty="0"/>
          </a:p>
        </p:txBody>
      </p:sp>
    </p:spTree>
    <p:extLst>
      <p:ext uri="{BB962C8B-B14F-4D97-AF65-F5344CB8AC3E}">
        <p14:creationId xmlns:p14="http://schemas.microsoft.com/office/powerpoint/2010/main" val="3087550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b="0" i="1" dirty="0" err="1">
                <a:solidFill>
                  <a:srgbClr val="D1D5DB"/>
                </a:solidFill>
                <a:effectLst/>
                <a:latin typeface="Söhne"/>
              </a:rPr>
              <a:t>How</a:t>
            </a:r>
            <a:r>
              <a:rPr lang="de-CH" b="0" i="1" dirty="0">
                <a:solidFill>
                  <a:srgbClr val="D1D5DB"/>
                </a:solidFill>
                <a:effectLst/>
                <a:latin typeface="Söhne"/>
              </a:rPr>
              <a:t> </a:t>
            </a:r>
            <a:r>
              <a:rPr lang="de-CH" b="0" i="1" dirty="0" err="1">
                <a:solidFill>
                  <a:srgbClr val="D1D5DB"/>
                </a:solidFill>
                <a:effectLst/>
                <a:latin typeface="Söhne"/>
              </a:rPr>
              <a:t>does</a:t>
            </a:r>
            <a:r>
              <a:rPr lang="de-CH" b="0" i="1" dirty="0">
                <a:solidFill>
                  <a:srgbClr val="D1D5DB"/>
                </a:solidFill>
                <a:effectLst/>
                <a:latin typeface="Söhne"/>
              </a:rPr>
              <a:t> </a:t>
            </a:r>
            <a:r>
              <a:rPr lang="de-CH" b="0" i="1" dirty="0" err="1">
                <a:solidFill>
                  <a:srgbClr val="D1D5DB"/>
                </a:solidFill>
                <a:effectLst/>
                <a:latin typeface="Söhne"/>
              </a:rPr>
              <a:t>each</a:t>
            </a:r>
            <a:r>
              <a:rPr lang="de-CH" b="0" i="1" dirty="0">
                <a:solidFill>
                  <a:srgbClr val="D1D5DB"/>
                </a:solidFill>
                <a:effectLst/>
                <a:latin typeface="Söhne"/>
              </a:rPr>
              <a:t> </a:t>
            </a:r>
            <a:r>
              <a:rPr lang="de-CH" b="0" i="1" dirty="0" err="1">
                <a:solidFill>
                  <a:srgbClr val="D1D5DB"/>
                </a:solidFill>
                <a:effectLst/>
                <a:latin typeface="Söhne"/>
              </a:rPr>
              <a:t>of</a:t>
            </a:r>
            <a:r>
              <a:rPr lang="de-CH" b="0" i="1" dirty="0">
                <a:solidFill>
                  <a:srgbClr val="D1D5DB"/>
                </a:solidFill>
                <a:effectLst/>
                <a:latin typeface="Söhne"/>
              </a:rPr>
              <a:t> </a:t>
            </a:r>
            <a:r>
              <a:rPr lang="de-CH" b="0" i="1" dirty="0" err="1">
                <a:solidFill>
                  <a:srgbClr val="D1D5DB"/>
                </a:solidFill>
                <a:effectLst/>
                <a:latin typeface="Söhne"/>
              </a:rPr>
              <a:t>the</a:t>
            </a:r>
            <a:r>
              <a:rPr lang="de-CH" b="0" i="1" dirty="0">
                <a:solidFill>
                  <a:srgbClr val="D1D5DB"/>
                </a:solidFill>
                <a:effectLst/>
                <a:latin typeface="Söhne"/>
              </a:rPr>
              <a:t> </a:t>
            </a:r>
            <a:r>
              <a:rPr lang="de-CH" b="0" i="1" dirty="0" err="1">
                <a:solidFill>
                  <a:srgbClr val="D1D5DB"/>
                </a:solidFill>
                <a:effectLst/>
                <a:latin typeface="Söhne"/>
              </a:rPr>
              <a:t>four</a:t>
            </a:r>
            <a:r>
              <a:rPr lang="de-CH" b="0" i="1" dirty="0">
                <a:solidFill>
                  <a:srgbClr val="D1D5DB"/>
                </a:solidFill>
                <a:effectLst/>
                <a:latin typeface="Söhne"/>
              </a:rPr>
              <a:t> </a:t>
            </a:r>
            <a:r>
              <a:rPr lang="de-CH" b="0" i="1" dirty="0" err="1">
                <a:solidFill>
                  <a:srgbClr val="D1D5DB"/>
                </a:solidFill>
                <a:effectLst/>
                <a:latin typeface="Söhne"/>
              </a:rPr>
              <a:t>selected</a:t>
            </a:r>
            <a:r>
              <a:rPr lang="de-CH" b="0" i="1" dirty="0">
                <a:solidFill>
                  <a:srgbClr val="D1D5DB"/>
                </a:solidFill>
                <a:effectLst/>
                <a:latin typeface="Söhne"/>
              </a:rPr>
              <a:t> </a:t>
            </a:r>
            <a:r>
              <a:rPr lang="de-CH" b="0" i="1" dirty="0" err="1">
                <a:solidFill>
                  <a:srgbClr val="D1D5DB"/>
                </a:solidFill>
                <a:effectLst/>
                <a:latin typeface="Söhne"/>
              </a:rPr>
              <a:t>algorithms</a:t>
            </a:r>
            <a:r>
              <a:rPr lang="de-CH" b="0" i="1" dirty="0">
                <a:solidFill>
                  <a:srgbClr val="D1D5DB"/>
                </a:solidFill>
                <a:effectLst/>
                <a:latin typeface="Söhne"/>
              </a:rPr>
              <a:t> (</a:t>
            </a:r>
            <a:r>
              <a:rPr lang="de-CH" b="0" i="1" dirty="0" err="1">
                <a:solidFill>
                  <a:srgbClr val="D1D5DB"/>
                </a:solidFill>
                <a:effectLst/>
                <a:latin typeface="Söhne"/>
              </a:rPr>
              <a:t>CycleGANs</a:t>
            </a:r>
            <a:r>
              <a:rPr lang="de-CH" b="0" i="1" dirty="0">
                <a:solidFill>
                  <a:srgbClr val="D1D5DB"/>
                </a:solidFill>
                <a:effectLst/>
                <a:latin typeface="Söhne"/>
              </a:rPr>
              <a:t>, ResNet-50, InceptionV3, and VGG-19) perform in </a:t>
            </a:r>
            <a:r>
              <a:rPr lang="de-CH" b="0" i="1" dirty="0" err="1">
                <a:solidFill>
                  <a:srgbClr val="D1D5DB"/>
                </a:solidFill>
                <a:effectLst/>
                <a:latin typeface="Söhne"/>
              </a:rPr>
              <a:t>terms</a:t>
            </a:r>
            <a:r>
              <a:rPr lang="de-CH" b="0" i="1" dirty="0">
                <a:solidFill>
                  <a:srgbClr val="D1D5DB"/>
                </a:solidFill>
                <a:effectLst/>
                <a:latin typeface="Söhne"/>
              </a:rPr>
              <a:t> </a:t>
            </a:r>
            <a:r>
              <a:rPr lang="de-CH" b="0" i="1" dirty="0" err="1">
                <a:solidFill>
                  <a:srgbClr val="D1D5DB"/>
                </a:solidFill>
                <a:effectLst/>
                <a:latin typeface="Söhne"/>
              </a:rPr>
              <a:t>of</a:t>
            </a:r>
            <a:r>
              <a:rPr lang="de-CH" b="0" i="1" dirty="0">
                <a:solidFill>
                  <a:srgbClr val="D1D5DB"/>
                </a:solidFill>
                <a:effectLst/>
                <a:latin typeface="Söhne"/>
              </a:rPr>
              <a:t> </a:t>
            </a:r>
            <a:r>
              <a:rPr lang="de-CH" b="0" i="1" dirty="0" err="1">
                <a:solidFill>
                  <a:srgbClr val="D1D5DB"/>
                </a:solidFill>
                <a:effectLst/>
                <a:latin typeface="Söhne"/>
              </a:rPr>
              <a:t>image</a:t>
            </a:r>
            <a:r>
              <a:rPr lang="de-CH" b="0" i="1" dirty="0">
                <a:solidFill>
                  <a:srgbClr val="D1D5DB"/>
                </a:solidFill>
                <a:effectLst/>
                <a:latin typeface="Söhne"/>
              </a:rPr>
              <a:t> </a:t>
            </a:r>
            <a:r>
              <a:rPr lang="de-CH" b="0" i="1" dirty="0" err="1">
                <a:solidFill>
                  <a:srgbClr val="D1D5DB"/>
                </a:solidFill>
                <a:effectLst/>
                <a:latin typeface="Söhne"/>
              </a:rPr>
              <a:t>quality</a:t>
            </a:r>
            <a:r>
              <a:rPr lang="de-CH" b="0" i="1" dirty="0">
                <a:solidFill>
                  <a:srgbClr val="D1D5DB"/>
                </a:solidFill>
                <a:effectLst/>
                <a:latin typeface="Söhne"/>
              </a:rPr>
              <a:t> and </a:t>
            </a:r>
            <a:r>
              <a:rPr lang="de-CH" b="0" i="1" dirty="0" err="1">
                <a:solidFill>
                  <a:srgbClr val="D1D5DB"/>
                </a:solidFill>
                <a:effectLst/>
                <a:latin typeface="Söhne"/>
              </a:rPr>
              <a:t>speed</a:t>
            </a:r>
            <a:r>
              <a:rPr lang="de-CH" b="0" i="1" dirty="0">
                <a:solidFill>
                  <a:srgbClr val="D1D5DB"/>
                </a:solidFill>
                <a:effectLst/>
                <a:latin typeface="Söhne"/>
              </a:rPr>
              <a:t> </a:t>
            </a:r>
            <a:r>
              <a:rPr lang="de-CH" b="0" i="1" dirty="0" err="1">
                <a:solidFill>
                  <a:srgbClr val="D1D5DB"/>
                </a:solidFill>
                <a:effectLst/>
                <a:latin typeface="Söhne"/>
              </a:rPr>
              <a:t>when</a:t>
            </a:r>
            <a:r>
              <a:rPr lang="de-CH" b="0" i="1" dirty="0">
                <a:solidFill>
                  <a:srgbClr val="D1D5DB"/>
                </a:solidFill>
                <a:effectLst/>
                <a:latin typeface="Söhne"/>
              </a:rPr>
              <a:t> </a:t>
            </a:r>
            <a:r>
              <a:rPr lang="de-CH" b="0" i="1" dirty="0" err="1">
                <a:solidFill>
                  <a:srgbClr val="D1D5DB"/>
                </a:solidFill>
                <a:effectLst/>
                <a:latin typeface="Söhne"/>
              </a:rPr>
              <a:t>generating</a:t>
            </a:r>
            <a:r>
              <a:rPr lang="de-CH" b="0" i="1" dirty="0">
                <a:solidFill>
                  <a:srgbClr val="D1D5DB"/>
                </a:solidFill>
                <a:effectLst/>
                <a:latin typeface="Söhne"/>
              </a:rPr>
              <a:t> </a:t>
            </a:r>
            <a:r>
              <a:rPr lang="de-CH" b="0" i="1" dirty="0" err="1">
                <a:solidFill>
                  <a:srgbClr val="D1D5DB"/>
                </a:solidFill>
                <a:effectLst/>
                <a:latin typeface="Söhne"/>
              </a:rPr>
              <a:t>stylized</a:t>
            </a:r>
            <a:r>
              <a:rPr lang="de-CH" b="0" i="1" dirty="0">
                <a:solidFill>
                  <a:srgbClr val="D1D5DB"/>
                </a:solidFill>
                <a:effectLst/>
                <a:latin typeface="Söhne"/>
              </a:rPr>
              <a:t> </a:t>
            </a:r>
            <a:r>
              <a:rPr lang="de-CH" b="0" i="1" dirty="0" err="1">
                <a:solidFill>
                  <a:srgbClr val="D1D5DB"/>
                </a:solidFill>
                <a:effectLst/>
                <a:latin typeface="Söhne"/>
              </a:rPr>
              <a:t>images</a:t>
            </a:r>
            <a:r>
              <a:rPr lang="de-CH" b="0" i="1" dirty="0">
                <a:solidFill>
                  <a:srgbClr val="D1D5DB"/>
                </a:solidFill>
                <a:effectLst/>
                <a:latin typeface="Söhne"/>
              </a:rPr>
              <a:t>?</a:t>
            </a:r>
          </a:p>
          <a:p>
            <a:r>
              <a:rPr lang="de-CH" b="0" i="1" dirty="0" err="1">
                <a:solidFill>
                  <a:srgbClr val="D1D5DB"/>
                </a:solidFill>
                <a:effectLst/>
                <a:latin typeface="Söhne"/>
              </a:rPr>
              <a:t>What</a:t>
            </a:r>
            <a:r>
              <a:rPr lang="de-CH" b="0" i="1" dirty="0">
                <a:solidFill>
                  <a:srgbClr val="D1D5DB"/>
                </a:solidFill>
                <a:effectLst/>
                <a:latin typeface="Söhne"/>
              </a:rPr>
              <a:t> </a:t>
            </a:r>
            <a:r>
              <a:rPr lang="de-CH" b="0" i="1" dirty="0" err="1">
                <a:solidFill>
                  <a:srgbClr val="D1D5DB"/>
                </a:solidFill>
                <a:effectLst/>
                <a:latin typeface="Söhne"/>
              </a:rPr>
              <a:t>is</a:t>
            </a:r>
            <a:r>
              <a:rPr lang="de-CH" b="0" i="1" dirty="0">
                <a:solidFill>
                  <a:srgbClr val="D1D5DB"/>
                </a:solidFill>
                <a:effectLst/>
                <a:latin typeface="Söhne"/>
              </a:rPr>
              <a:t> </a:t>
            </a:r>
            <a:r>
              <a:rPr lang="de-CH" b="0" i="1" dirty="0" err="1">
                <a:solidFill>
                  <a:srgbClr val="D1D5DB"/>
                </a:solidFill>
                <a:effectLst/>
                <a:latin typeface="Söhne"/>
              </a:rPr>
              <a:t>the</a:t>
            </a:r>
            <a:r>
              <a:rPr lang="de-CH" b="0" i="1" dirty="0">
                <a:solidFill>
                  <a:srgbClr val="D1D5DB"/>
                </a:solidFill>
                <a:effectLst/>
                <a:latin typeface="Söhne"/>
              </a:rPr>
              <a:t> </a:t>
            </a:r>
            <a:r>
              <a:rPr lang="de-CH" b="0" i="1" dirty="0" err="1">
                <a:solidFill>
                  <a:srgbClr val="D1D5DB"/>
                </a:solidFill>
                <a:effectLst/>
                <a:latin typeface="Söhne"/>
              </a:rPr>
              <a:t>comparative</a:t>
            </a:r>
            <a:r>
              <a:rPr lang="de-CH" b="0" i="1" dirty="0">
                <a:solidFill>
                  <a:srgbClr val="D1D5DB"/>
                </a:solidFill>
                <a:effectLst/>
                <a:latin typeface="Söhne"/>
              </a:rPr>
              <a:t> </a:t>
            </a:r>
            <a:r>
              <a:rPr lang="de-CH" b="0" i="1" dirty="0" err="1">
                <a:solidFill>
                  <a:srgbClr val="D1D5DB"/>
                </a:solidFill>
                <a:effectLst/>
                <a:latin typeface="Söhne"/>
              </a:rPr>
              <a:t>analysis</a:t>
            </a:r>
            <a:r>
              <a:rPr lang="de-CH" b="0" i="1" dirty="0">
                <a:solidFill>
                  <a:srgbClr val="D1D5DB"/>
                </a:solidFill>
                <a:effectLst/>
                <a:latin typeface="Söhne"/>
              </a:rPr>
              <a:t> </a:t>
            </a:r>
            <a:r>
              <a:rPr lang="de-CH" b="0" i="1" dirty="0" err="1">
                <a:solidFill>
                  <a:srgbClr val="D1D5DB"/>
                </a:solidFill>
                <a:effectLst/>
                <a:latin typeface="Söhne"/>
              </a:rPr>
              <a:t>of</a:t>
            </a:r>
            <a:r>
              <a:rPr lang="de-CH" b="0" i="1" dirty="0">
                <a:solidFill>
                  <a:srgbClr val="D1D5DB"/>
                </a:solidFill>
                <a:effectLst/>
                <a:latin typeface="Söhne"/>
              </a:rPr>
              <a:t> </a:t>
            </a:r>
            <a:r>
              <a:rPr lang="de-CH" b="0" i="1" dirty="0" err="1">
                <a:solidFill>
                  <a:srgbClr val="D1D5DB"/>
                </a:solidFill>
                <a:effectLst/>
                <a:latin typeface="Söhne"/>
              </a:rPr>
              <a:t>these</a:t>
            </a:r>
            <a:r>
              <a:rPr lang="de-CH" b="0" i="1" dirty="0">
                <a:solidFill>
                  <a:srgbClr val="D1D5DB"/>
                </a:solidFill>
                <a:effectLst/>
                <a:latin typeface="Söhne"/>
              </a:rPr>
              <a:t> </a:t>
            </a:r>
            <a:r>
              <a:rPr lang="de-CH" b="0" i="1" dirty="0" err="1">
                <a:solidFill>
                  <a:srgbClr val="D1D5DB"/>
                </a:solidFill>
                <a:effectLst/>
                <a:latin typeface="Söhne"/>
              </a:rPr>
              <a:t>algorithms</a:t>
            </a:r>
            <a:r>
              <a:rPr lang="de-CH" b="0" i="1" dirty="0">
                <a:solidFill>
                  <a:srgbClr val="D1D5DB"/>
                </a:solidFill>
                <a:effectLst/>
                <a:latin typeface="Söhne"/>
              </a:rPr>
              <a:t> </a:t>
            </a:r>
            <a:r>
              <a:rPr lang="de-CH" b="0" i="1" dirty="0" err="1">
                <a:solidFill>
                  <a:srgbClr val="D1D5DB"/>
                </a:solidFill>
                <a:effectLst/>
                <a:latin typeface="Söhne"/>
              </a:rPr>
              <a:t>regarding</a:t>
            </a:r>
            <a:r>
              <a:rPr lang="de-CH" b="0" i="1" dirty="0">
                <a:solidFill>
                  <a:srgbClr val="D1D5DB"/>
                </a:solidFill>
                <a:effectLst/>
                <a:latin typeface="Söhne"/>
              </a:rPr>
              <a:t> </a:t>
            </a:r>
            <a:r>
              <a:rPr lang="de-CH" b="0" i="1" dirty="0" err="1">
                <a:solidFill>
                  <a:srgbClr val="D1D5DB"/>
                </a:solidFill>
                <a:effectLst/>
                <a:latin typeface="Söhne"/>
              </a:rPr>
              <a:t>perceived</a:t>
            </a:r>
            <a:r>
              <a:rPr lang="de-CH" b="0" i="1" dirty="0">
                <a:solidFill>
                  <a:srgbClr val="D1D5DB"/>
                </a:solidFill>
                <a:effectLst/>
                <a:latin typeface="Söhne"/>
              </a:rPr>
              <a:t> </a:t>
            </a:r>
            <a:r>
              <a:rPr lang="de-CH" b="0" i="1" dirty="0" err="1">
                <a:solidFill>
                  <a:srgbClr val="D1D5DB"/>
                </a:solidFill>
                <a:effectLst/>
                <a:latin typeface="Söhne"/>
              </a:rPr>
              <a:t>visual</a:t>
            </a:r>
            <a:r>
              <a:rPr lang="de-CH" b="0" i="1" dirty="0">
                <a:solidFill>
                  <a:srgbClr val="D1D5DB"/>
                </a:solidFill>
                <a:effectLst/>
                <a:latin typeface="Söhne"/>
              </a:rPr>
              <a:t> </a:t>
            </a:r>
            <a:r>
              <a:rPr lang="de-CH" b="0" i="1" dirty="0" err="1">
                <a:solidFill>
                  <a:srgbClr val="D1D5DB"/>
                </a:solidFill>
                <a:effectLst/>
                <a:latin typeface="Söhne"/>
              </a:rPr>
              <a:t>quality</a:t>
            </a:r>
            <a:r>
              <a:rPr lang="de-CH" b="0" i="1" dirty="0">
                <a:solidFill>
                  <a:srgbClr val="D1D5DB"/>
                </a:solidFill>
                <a:effectLst/>
                <a:latin typeface="Söhne"/>
              </a:rPr>
              <a:t> and </a:t>
            </a:r>
            <a:r>
              <a:rPr lang="de-CH" b="0" i="1" dirty="0" err="1">
                <a:solidFill>
                  <a:srgbClr val="D1D5DB"/>
                </a:solidFill>
                <a:effectLst/>
                <a:latin typeface="Söhne"/>
              </a:rPr>
              <a:t>computational</a:t>
            </a:r>
            <a:r>
              <a:rPr lang="de-CH" b="0" i="1" dirty="0">
                <a:solidFill>
                  <a:srgbClr val="D1D5DB"/>
                </a:solidFill>
                <a:effectLst/>
                <a:latin typeface="Söhne"/>
              </a:rPr>
              <a:t> time </a:t>
            </a:r>
            <a:r>
              <a:rPr lang="de-CH" b="0" i="1" dirty="0" err="1">
                <a:solidFill>
                  <a:srgbClr val="D1D5DB"/>
                </a:solidFill>
                <a:effectLst/>
                <a:latin typeface="Söhne"/>
              </a:rPr>
              <a:t>when</a:t>
            </a:r>
            <a:r>
              <a:rPr lang="de-CH" b="0" i="1" dirty="0">
                <a:solidFill>
                  <a:srgbClr val="D1D5DB"/>
                </a:solidFill>
                <a:effectLst/>
                <a:latin typeface="Söhne"/>
              </a:rPr>
              <a:t> </a:t>
            </a:r>
            <a:r>
              <a:rPr lang="de-CH" b="0" i="1" dirty="0" err="1">
                <a:solidFill>
                  <a:srgbClr val="D1D5DB"/>
                </a:solidFill>
                <a:effectLst/>
                <a:latin typeface="Söhne"/>
              </a:rPr>
              <a:t>applied</a:t>
            </a:r>
            <a:r>
              <a:rPr lang="de-CH" b="0" i="1" dirty="0">
                <a:solidFill>
                  <a:srgbClr val="D1D5DB"/>
                </a:solidFill>
                <a:effectLst/>
                <a:latin typeface="Söhne"/>
              </a:rPr>
              <a:t> </a:t>
            </a:r>
            <a:r>
              <a:rPr lang="de-CH" b="0" i="1" dirty="0" err="1">
                <a:solidFill>
                  <a:srgbClr val="D1D5DB"/>
                </a:solidFill>
                <a:effectLst/>
                <a:latin typeface="Söhne"/>
              </a:rPr>
              <a:t>to</a:t>
            </a:r>
            <a:r>
              <a:rPr lang="de-CH" b="0" i="1" dirty="0">
                <a:solidFill>
                  <a:srgbClr val="D1D5DB"/>
                </a:solidFill>
                <a:effectLst/>
                <a:latin typeface="Söhne"/>
              </a:rPr>
              <a:t> </a:t>
            </a:r>
            <a:r>
              <a:rPr lang="de-CH" b="0" i="1" dirty="0" err="1">
                <a:solidFill>
                  <a:srgbClr val="D1D5DB"/>
                </a:solidFill>
                <a:effectLst/>
                <a:latin typeface="Söhne"/>
              </a:rPr>
              <a:t>image</a:t>
            </a:r>
            <a:r>
              <a:rPr lang="de-CH" b="0" i="1" dirty="0">
                <a:solidFill>
                  <a:srgbClr val="D1D5DB"/>
                </a:solidFill>
                <a:effectLst/>
                <a:latin typeface="Söhne"/>
              </a:rPr>
              <a:t> style </a:t>
            </a:r>
            <a:r>
              <a:rPr lang="de-CH" b="0" i="1" dirty="0" err="1">
                <a:solidFill>
                  <a:srgbClr val="D1D5DB"/>
                </a:solidFill>
                <a:effectLst/>
                <a:latin typeface="Söhne"/>
              </a:rPr>
              <a:t>transfer</a:t>
            </a:r>
            <a:r>
              <a:rPr lang="de-CH" b="0" i="1" dirty="0">
                <a:solidFill>
                  <a:srgbClr val="D1D5DB"/>
                </a:solidFill>
                <a:effectLst/>
                <a:latin typeface="Söhne"/>
              </a:rPr>
              <a:t>?</a:t>
            </a:r>
          </a:p>
          <a:p>
            <a:pPr algn="l">
              <a:buFont typeface="Arial" panose="020B0604020202020204" pitchFamily="34" charset="0"/>
              <a:buChar char="•"/>
            </a:pPr>
            <a:r>
              <a:rPr lang="de-CH" b="0" i="1" dirty="0" err="1">
                <a:solidFill>
                  <a:srgbClr val="D1D5DB"/>
                </a:solidFill>
                <a:effectLst/>
                <a:latin typeface="Söhne"/>
              </a:rPr>
              <a:t>Which</a:t>
            </a:r>
            <a:r>
              <a:rPr lang="de-CH" b="0" i="1" dirty="0">
                <a:solidFill>
                  <a:srgbClr val="D1D5DB"/>
                </a:solidFill>
                <a:effectLst/>
                <a:latin typeface="Söhne"/>
              </a:rPr>
              <a:t> </a:t>
            </a:r>
            <a:r>
              <a:rPr lang="de-CH" b="0" i="1" dirty="0" err="1">
                <a:solidFill>
                  <a:srgbClr val="D1D5DB"/>
                </a:solidFill>
                <a:effectLst/>
                <a:latin typeface="Söhne"/>
              </a:rPr>
              <a:t>optimization</a:t>
            </a:r>
            <a:r>
              <a:rPr lang="de-CH" b="0" i="1" dirty="0">
                <a:solidFill>
                  <a:srgbClr val="D1D5DB"/>
                </a:solidFill>
                <a:effectLst/>
                <a:latin typeface="Söhne"/>
              </a:rPr>
              <a:t> </a:t>
            </a:r>
            <a:r>
              <a:rPr lang="de-CH" b="0" i="1" dirty="0" err="1">
                <a:solidFill>
                  <a:srgbClr val="D1D5DB"/>
                </a:solidFill>
                <a:effectLst/>
                <a:latin typeface="Söhne"/>
              </a:rPr>
              <a:t>parameters</a:t>
            </a:r>
            <a:r>
              <a:rPr lang="de-CH" b="0" i="1" dirty="0">
                <a:solidFill>
                  <a:srgbClr val="D1D5DB"/>
                </a:solidFill>
                <a:effectLst/>
                <a:latin typeface="Söhne"/>
              </a:rPr>
              <a:t> </a:t>
            </a:r>
            <a:r>
              <a:rPr lang="de-CH" b="0" i="1" dirty="0" err="1">
                <a:solidFill>
                  <a:srgbClr val="D1D5DB"/>
                </a:solidFill>
                <a:effectLst/>
                <a:latin typeface="Söhne"/>
              </a:rPr>
              <a:t>are</a:t>
            </a:r>
            <a:r>
              <a:rPr lang="de-CH" b="0" i="1" dirty="0">
                <a:solidFill>
                  <a:srgbClr val="D1D5DB"/>
                </a:solidFill>
                <a:effectLst/>
                <a:latin typeface="Söhne"/>
              </a:rPr>
              <a:t> </a:t>
            </a:r>
            <a:r>
              <a:rPr lang="de-CH" b="0" i="1" dirty="0" err="1">
                <a:solidFill>
                  <a:srgbClr val="D1D5DB"/>
                </a:solidFill>
                <a:effectLst/>
                <a:latin typeface="Söhne"/>
              </a:rPr>
              <a:t>most</a:t>
            </a:r>
            <a:r>
              <a:rPr lang="de-CH" b="0" i="1" dirty="0">
                <a:solidFill>
                  <a:srgbClr val="D1D5DB"/>
                </a:solidFill>
                <a:effectLst/>
                <a:latin typeface="Söhne"/>
              </a:rPr>
              <a:t> </a:t>
            </a:r>
            <a:r>
              <a:rPr lang="de-CH" b="0" i="1" dirty="0" err="1">
                <a:solidFill>
                  <a:srgbClr val="D1D5DB"/>
                </a:solidFill>
                <a:effectLst/>
                <a:latin typeface="Söhne"/>
              </a:rPr>
              <a:t>influential</a:t>
            </a:r>
            <a:r>
              <a:rPr lang="de-CH" b="0" i="1" dirty="0">
                <a:solidFill>
                  <a:srgbClr val="D1D5DB"/>
                </a:solidFill>
                <a:effectLst/>
                <a:latin typeface="Söhne"/>
              </a:rPr>
              <a:t> in </a:t>
            </a:r>
            <a:r>
              <a:rPr lang="de-CH" b="0" i="1" dirty="0" err="1">
                <a:solidFill>
                  <a:srgbClr val="D1D5DB"/>
                </a:solidFill>
                <a:effectLst/>
                <a:latin typeface="Söhne"/>
              </a:rPr>
              <a:t>enhancing</a:t>
            </a:r>
            <a:r>
              <a:rPr lang="de-CH" b="0" i="1" dirty="0">
                <a:solidFill>
                  <a:srgbClr val="D1D5DB"/>
                </a:solidFill>
                <a:effectLst/>
                <a:latin typeface="Söhne"/>
              </a:rPr>
              <a:t> </a:t>
            </a:r>
            <a:r>
              <a:rPr lang="de-CH" b="0" i="1" dirty="0" err="1">
                <a:solidFill>
                  <a:srgbClr val="D1D5DB"/>
                </a:solidFill>
                <a:effectLst/>
                <a:latin typeface="Söhne"/>
              </a:rPr>
              <a:t>the</a:t>
            </a:r>
            <a:r>
              <a:rPr lang="de-CH" b="0" i="1" dirty="0">
                <a:solidFill>
                  <a:srgbClr val="D1D5DB"/>
                </a:solidFill>
                <a:effectLst/>
                <a:latin typeface="Söhne"/>
              </a:rPr>
              <a:t> </a:t>
            </a:r>
            <a:r>
              <a:rPr lang="de-CH" b="0" i="1" dirty="0" err="1">
                <a:solidFill>
                  <a:srgbClr val="D1D5DB"/>
                </a:solidFill>
                <a:effectLst/>
                <a:latin typeface="Söhne"/>
              </a:rPr>
              <a:t>performance</a:t>
            </a:r>
            <a:r>
              <a:rPr lang="de-CH" b="0" i="1" dirty="0">
                <a:solidFill>
                  <a:srgbClr val="D1D5DB"/>
                </a:solidFill>
                <a:effectLst/>
                <a:latin typeface="Söhne"/>
              </a:rPr>
              <a:t> </a:t>
            </a:r>
            <a:r>
              <a:rPr lang="de-CH" b="0" i="1" dirty="0" err="1">
                <a:solidFill>
                  <a:srgbClr val="D1D5DB"/>
                </a:solidFill>
                <a:effectLst/>
                <a:latin typeface="Söhne"/>
              </a:rPr>
              <a:t>of</a:t>
            </a:r>
            <a:r>
              <a:rPr lang="de-CH" b="0" i="1" dirty="0">
                <a:solidFill>
                  <a:srgbClr val="D1D5DB"/>
                </a:solidFill>
                <a:effectLst/>
                <a:latin typeface="Söhne"/>
              </a:rPr>
              <a:t> </a:t>
            </a:r>
            <a:r>
              <a:rPr lang="de-CH" b="0" i="1" dirty="0" err="1">
                <a:solidFill>
                  <a:srgbClr val="D1D5DB"/>
                </a:solidFill>
                <a:effectLst/>
                <a:latin typeface="Söhne"/>
              </a:rPr>
              <a:t>image</a:t>
            </a:r>
            <a:r>
              <a:rPr lang="de-CH" b="0" i="1" dirty="0">
                <a:solidFill>
                  <a:srgbClr val="D1D5DB"/>
                </a:solidFill>
                <a:effectLst/>
                <a:latin typeface="Söhne"/>
              </a:rPr>
              <a:t> style </a:t>
            </a:r>
            <a:r>
              <a:rPr lang="de-CH" b="0" i="1" dirty="0" err="1">
                <a:solidFill>
                  <a:srgbClr val="D1D5DB"/>
                </a:solidFill>
                <a:effectLst/>
                <a:latin typeface="Söhne"/>
              </a:rPr>
              <a:t>transfer</a:t>
            </a:r>
            <a:r>
              <a:rPr lang="de-CH" b="0" i="1" dirty="0">
                <a:solidFill>
                  <a:srgbClr val="D1D5DB"/>
                </a:solidFill>
                <a:effectLst/>
                <a:latin typeface="Söhne"/>
              </a:rPr>
              <a:t> </a:t>
            </a:r>
            <a:r>
              <a:rPr lang="de-CH" b="0" i="1" dirty="0" err="1">
                <a:solidFill>
                  <a:srgbClr val="D1D5DB"/>
                </a:solidFill>
                <a:effectLst/>
                <a:latin typeface="Söhne"/>
              </a:rPr>
              <a:t>algorithms</a:t>
            </a:r>
            <a:r>
              <a:rPr lang="de-CH" b="0" i="1" dirty="0">
                <a:solidFill>
                  <a:srgbClr val="D1D5DB"/>
                </a:solidFill>
                <a:effectLst/>
                <a:latin typeface="Söhne"/>
              </a:rPr>
              <a:t>?</a:t>
            </a:r>
            <a:endParaRPr lang="de-CH" b="0" i="0" dirty="0">
              <a:solidFill>
                <a:srgbClr val="D1D5DB"/>
              </a:solidFill>
              <a:effectLst/>
              <a:latin typeface="Söhne"/>
            </a:endParaRPr>
          </a:p>
          <a:p>
            <a:pPr algn="l">
              <a:buFont typeface="Arial" panose="020B0604020202020204" pitchFamily="34" charset="0"/>
              <a:buChar char="•"/>
            </a:pPr>
            <a:r>
              <a:rPr lang="de-CH" b="0" i="1" dirty="0" err="1">
                <a:solidFill>
                  <a:srgbClr val="D1D5DB"/>
                </a:solidFill>
                <a:effectLst/>
                <a:latin typeface="Söhne"/>
              </a:rPr>
              <a:t>Based</a:t>
            </a:r>
            <a:r>
              <a:rPr lang="de-CH" b="0" i="1" dirty="0">
                <a:solidFill>
                  <a:srgbClr val="D1D5DB"/>
                </a:solidFill>
                <a:effectLst/>
                <a:latin typeface="Söhne"/>
              </a:rPr>
              <a:t> on </a:t>
            </a:r>
            <a:r>
              <a:rPr lang="de-CH" b="0" i="1" dirty="0" err="1">
                <a:solidFill>
                  <a:srgbClr val="D1D5DB"/>
                </a:solidFill>
                <a:effectLst/>
                <a:latin typeface="Söhne"/>
              </a:rPr>
              <a:t>the</a:t>
            </a:r>
            <a:r>
              <a:rPr lang="de-CH" b="0" i="1" dirty="0">
                <a:solidFill>
                  <a:srgbClr val="D1D5DB"/>
                </a:solidFill>
                <a:effectLst/>
                <a:latin typeface="Söhne"/>
              </a:rPr>
              <a:t> </a:t>
            </a:r>
            <a:r>
              <a:rPr lang="de-CH" b="0" i="1" dirty="0" err="1">
                <a:solidFill>
                  <a:srgbClr val="D1D5DB"/>
                </a:solidFill>
                <a:effectLst/>
                <a:latin typeface="Söhne"/>
              </a:rPr>
              <a:t>analysis</a:t>
            </a:r>
            <a:r>
              <a:rPr lang="de-CH" b="0" i="1" dirty="0">
                <a:solidFill>
                  <a:srgbClr val="D1D5DB"/>
                </a:solidFill>
                <a:effectLst/>
                <a:latin typeface="Söhne"/>
              </a:rPr>
              <a:t>, </a:t>
            </a:r>
            <a:r>
              <a:rPr lang="de-CH" b="0" i="1" dirty="0" err="1">
                <a:solidFill>
                  <a:srgbClr val="D1D5DB"/>
                </a:solidFill>
                <a:effectLst/>
                <a:latin typeface="Söhne"/>
              </a:rPr>
              <a:t>what</a:t>
            </a:r>
            <a:r>
              <a:rPr lang="de-CH" b="0" i="1" dirty="0">
                <a:solidFill>
                  <a:srgbClr val="D1D5DB"/>
                </a:solidFill>
                <a:effectLst/>
                <a:latin typeface="Söhne"/>
              </a:rPr>
              <a:t> </a:t>
            </a:r>
            <a:r>
              <a:rPr lang="de-CH" b="0" i="1" dirty="0" err="1">
                <a:solidFill>
                  <a:srgbClr val="D1D5DB"/>
                </a:solidFill>
                <a:effectLst/>
                <a:latin typeface="Söhne"/>
              </a:rPr>
              <a:t>is</a:t>
            </a:r>
            <a:r>
              <a:rPr lang="de-CH" b="0" i="1" dirty="0">
                <a:solidFill>
                  <a:srgbClr val="D1D5DB"/>
                </a:solidFill>
                <a:effectLst/>
                <a:latin typeface="Söhne"/>
              </a:rPr>
              <a:t> </a:t>
            </a:r>
            <a:r>
              <a:rPr lang="de-CH" b="0" i="1" dirty="0" err="1">
                <a:solidFill>
                  <a:srgbClr val="D1D5DB"/>
                </a:solidFill>
                <a:effectLst/>
                <a:latin typeface="Söhne"/>
              </a:rPr>
              <a:t>the</a:t>
            </a:r>
            <a:r>
              <a:rPr lang="de-CH" b="0" i="1" dirty="0">
                <a:solidFill>
                  <a:srgbClr val="D1D5DB"/>
                </a:solidFill>
                <a:effectLst/>
                <a:latin typeface="Söhne"/>
              </a:rPr>
              <a:t> </a:t>
            </a:r>
            <a:r>
              <a:rPr lang="de-CH" b="0" i="1" dirty="0" err="1">
                <a:solidFill>
                  <a:srgbClr val="D1D5DB"/>
                </a:solidFill>
                <a:effectLst/>
                <a:latin typeface="Söhne"/>
              </a:rPr>
              <a:t>best</a:t>
            </a:r>
            <a:r>
              <a:rPr lang="de-CH" b="0" i="1" dirty="0">
                <a:solidFill>
                  <a:srgbClr val="D1D5DB"/>
                </a:solidFill>
                <a:effectLst/>
                <a:latin typeface="Söhne"/>
              </a:rPr>
              <a:t> </a:t>
            </a:r>
            <a:r>
              <a:rPr lang="de-CH" b="0" i="1" dirty="0" err="1">
                <a:solidFill>
                  <a:srgbClr val="D1D5DB"/>
                </a:solidFill>
                <a:effectLst/>
                <a:latin typeface="Söhne"/>
              </a:rPr>
              <a:t>deep</a:t>
            </a:r>
            <a:r>
              <a:rPr lang="de-CH" b="0" i="1" dirty="0">
                <a:solidFill>
                  <a:srgbClr val="D1D5DB"/>
                </a:solidFill>
                <a:effectLst/>
                <a:latin typeface="Söhne"/>
              </a:rPr>
              <a:t> </a:t>
            </a:r>
            <a:r>
              <a:rPr lang="de-CH" b="0" i="1" dirty="0" err="1">
                <a:solidFill>
                  <a:srgbClr val="D1D5DB"/>
                </a:solidFill>
                <a:effectLst/>
                <a:latin typeface="Söhne"/>
              </a:rPr>
              <a:t>learning</a:t>
            </a:r>
            <a:r>
              <a:rPr lang="de-CH" b="0" i="1" dirty="0">
                <a:solidFill>
                  <a:srgbClr val="D1D5DB"/>
                </a:solidFill>
                <a:effectLst/>
                <a:latin typeface="Söhne"/>
              </a:rPr>
              <a:t> </a:t>
            </a:r>
            <a:r>
              <a:rPr lang="de-CH" b="0" i="1" dirty="0" err="1">
                <a:solidFill>
                  <a:srgbClr val="D1D5DB"/>
                </a:solidFill>
                <a:effectLst/>
                <a:latin typeface="Söhne"/>
              </a:rPr>
              <a:t>architecture</a:t>
            </a:r>
            <a:r>
              <a:rPr lang="de-CH" b="0" i="1" dirty="0">
                <a:solidFill>
                  <a:srgbClr val="D1D5DB"/>
                </a:solidFill>
                <a:effectLst/>
                <a:latin typeface="Söhne"/>
              </a:rPr>
              <a:t> </a:t>
            </a:r>
            <a:r>
              <a:rPr lang="de-CH" b="0" i="1" dirty="0" err="1">
                <a:solidFill>
                  <a:srgbClr val="D1D5DB"/>
                </a:solidFill>
                <a:effectLst/>
                <a:latin typeface="Söhne"/>
              </a:rPr>
              <a:t>for</a:t>
            </a:r>
            <a:r>
              <a:rPr lang="de-CH" b="0" i="1" dirty="0">
                <a:solidFill>
                  <a:srgbClr val="D1D5DB"/>
                </a:solidFill>
                <a:effectLst/>
                <a:latin typeface="Söhne"/>
              </a:rPr>
              <a:t> </a:t>
            </a:r>
            <a:r>
              <a:rPr lang="de-CH" b="0" i="1" dirty="0" err="1">
                <a:solidFill>
                  <a:srgbClr val="D1D5DB"/>
                </a:solidFill>
                <a:effectLst/>
                <a:latin typeface="Söhne"/>
              </a:rPr>
              <a:t>achieving</a:t>
            </a:r>
            <a:r>
              <a:rPr lang="de-CH" b="0" i="1" dirty="0">
                <a:solidFill>
                  <a:srgbClr val="D1D5DB"/>
                </a:solidFill>
                <a:effectLst/>
                <a:latin typeface="Söhne"/>
              </a:rPr>
              <a:t> optimal </a:t>
            </a:r>
            <a:r>
              <a:rPr lang="de-CH" b="0" i="1" dirty="0" err="1">
                <a:solidFill>
                  <a:srgbClr val="D1D5DB"/>
                </a:solidFill>
                <a:effectLst/>
                <a:latin typeface="Söhne"/>
              </a:rPr>
              <a:t>results</a:t>
            </a:r>
            <a:r>
              <a:rPr lang="de-CH" b="0" i="1" dirty="0">
                <a:solidFill>
                  <a:srgbClr val="D1D5DB"/>
                </a:solidFill>
                <a:effectLst/>
                <a:latin typeface="Söhne"/>
              </a:rPr>
              <a:t> in </a:t>
            </a:r>
            <a:r>
              <a:rPr lang="de-CH" b="0" i="1" dirty="0" err="1">
                <a:solidFill>
                  <a:srgbClr val="D1D5DB"/>
                </a:solidFill>
                <a:effectLst/>
                <a:latin typeface="Söhne"/>
              </a:rPr>
              <a:t>image</a:t>
            </a:r>
            <a:r>
              <a:rPr lang="de-CH" b="0" i="1" dirty="0">
                <a:solidFill>
                  <a:srgbClr val="D1D5DB"/>
                </a:solidFill>
                <a:effectLst/>
                <a:latin typeface="Söhne"/>
              </a:rPr>
              <a:t> style </a:t>
            </a:r>
            <a:r>
              <a:rPr lang="de-CH" b="0" i="1" dirty="0" err="1">
                <a:solidFill>
                  <a:srgbClr val="D1D5DB"/>
                </a:solidFill>
                <a:effectLst/>
                <a:latin typeface="Söhne"/>
              </a:rPr>
              <a:t>transfer</a:t>
            </a:r>
            <a:r>
              <a:rPr lang="de-CH" b="0" i="1" dirty="0">
                <a:solidFill>
                  <a:srgbClr val="D1D5DB"/>
                </a:solidFill>
                <a:effectLst/>
                <a:latin typeface="Söhne"/>
              </a:rPr>
              <a:t>?</a:t>
            </a:r>
            <a:endParaRPr lang="de-CH" b="0" i="0" dirty="0">
              <a:solidFill>
                <a:srgbClr val="D1D5DB"/>
              </a:solidFill>
              <a:effectLst/>
              <a:latin typeface="Söhne"/>
            </a:endParaRPr>
          </a:p>
          <a:p>
            <a:r>
              <a:rPr lang="de-CH" b="0" i="1" dirty="0">
                <a:solidFill>
                  <a:srgbClr val="D1D5DB"/>
                </a:solidFill>
                <a:effectLst/>
                <a:latin typeface="Söhne"/>
              </a:rPr>
              <a:t>ONE RQ: </a:t>
            </a:r>
            <a:r>
              <a:rPr lang="de-CH" b="0" i="1" dirty="0" err="1">
                <a:solidFill>
                  <a:srgbClr val="D1D5DB"/>
                </a:solidFill>
                <a:effectLst/>
                <a:latin typeface="Söhne"/>
              </a:rPr>
              <a:t>How</a:t>
            </a:r>
            <a:r>
              <a:rPr lang="de-CH" b="0" i="1" dirty="0">
                <a:solidFill>
                  <a:srgbClr val="D1D5DB"/>
                </a:solidFill>
                <a:effectLst/>
                <a:latin typeface="Söhne"/>
              </a:rPr>
              <a:t> </a:t>
            </a:r>
            <a:r>
              <a:rPr lang="de-CH" b="0" i="1" dirty="0" err="1">
                <a:solidFill>
                  <a:srgbClr val="D1D5DB"/>
                </a:solidFill>
                <a:effectLst/>
                <a:latin typeface="Söhne"/>
              </a:rPr>
              <a:t>can</a:t>
            </a:r>
            <a:r>
              <a:rPr lang="de-CH" b="0" i="1" dirty="0">
                <a:solidFill>
                  <a:srgbClr val="D1D5DB"/>
                </a:solidFill>
                <a:effectLst/>
                <a:latin typeface="Söhne"/>
              </a:rPr>
              <a:t> </a:t>
            </a:r>
            <a:r>
              <a:rPr lang="de-CH" b="0" i="1" dirty="0" err="1">
                <a:solidFill>
                  <a:srgbClr val="D1D5DB"/>
                </a:solidFill>
                <a:effectLst/>
                <a:latin typeface="Söhne"/>
              </a:rPr>
              <a:t>we</a:t>
            </a:r>
            <a:r>
              <a:rPr lang="de-CH" b="0" i="1" dirty="0">
                <a:solidFill>
                  <a:srgbClr val="D1D5DB"/>
                </a:solidFill>
                <a:effectLst/>
                <a:latin typeface="Söhne"/>
              </a:rPr>
              <a:t> </a:t>
            </a:r>
            <a:r>
              <a:rPr lang="de-CH" b="0" i="1" dirty="0" err="1">
                <a:solidFill>
                  <a:srgbClr val="D1D5DB"/>
                </a:solidFill>
                <a:effectLst/>
                <a:latin typeface="Söhne"/>
              </a:rPr>
              <a:t>comprehensively</a:t>
            </a:r>
            <a:r>
              <a:rPr lang="de-CH" b="0" i="1" dirty="0">
                <a:solidFill>
                  <a:srgbClr val="D1D5DB"/>
                </a:solidFill>
                <a:effectLst/>
                <a:latin typeface="Söhne"/>
              </a:rPr>
              <a:t> </a:t>
            </a:r>
            <a:r>
              <a:rPr lang="de-CH" b="0" i="1" dirty="0" err="1">
                <a:solidFill>
                  <a:srgbClr val="D1D5DB"/>
                </a:solidFill>
                <a:effectLst/>
                <a:latin typeface="Söhne"/>
              </a:rPr>
              <a:t>assess</a:t>
            </a:r>
            <a:r>
              <a:rPr lang="de-CH" b="0" i="1" dirty="0">
                <a:solidFill>
                  <a:srgbClr val="D1D5DB"/>
                </a:solidFill>
                <a:effectLst/>
                <a:latin typeface="Söhne"/>
              </a:rPr>
              <a:t> and </a:t>
            </a:r>
            <a:r>
              <a:rPr lang="de-CH" b="0" i="1" dirty="0" err="1">
                <a:solidFill>
                  <a:srgbClr val="D1D5DB"/>
                </a:solidFill>
                <a:effectLst/>
                <a:latin typeface="Söhne"/>
              </a:rPr>
              <a:t>compare</a:t>
            </a:r>
            <a:r>
              <a:rPr lang="de-CH" b="0" i="1" dirty="0">
                <a:solidFill>
                  <a:srgbClr val="D1D5DB"/>
                </a:solidFill>
                <a:effectLst/>
                <a:latin typeface="Söhne"/>
              </a:rPr>
              <a:t> </a:t>
            </a:r>
            <a:r>
              <a:rPr lang="de-CH" b="0" i="1" dirty="0" err="1">
                <a:solidFill>
                  <a:srgbClr val="D1D5DB"/>
                </a:solidFill>
                <a:effectLst/>
                <a:latin typeface="Söhne"/>
              </a:rPr>
              <a:t>the</a:t>
            </a:r>
            <a:r>
              <a:rPr lang="de-CH" b="0" i="1" dirty="0">
                <a:solidFill>
                  <a:srgbClr val="D1D5DB"/>
                </a:solidFill>
                <a:effectLst/>
                <a:latin typeface="Söhne"/>
              </a:rPr>
              <a:t> </a:t>
            </a:r>
            <a:r>
              <a:rPr lang="de-CH" b="0" i="1" dirty="0" err="1">
                <a:solidFill>
                  <a:srgbClr val="D1D5DB"/>
                </a:solidFill>
                <a:effectLst/>
                <a:latin typeface="Söhne"/>
              </a:rPr>
              <a:t>effectiveness</a:t>
            </a:r>
            <a:r>
              <a:rPr lang="de-CH" b="0" i="1" dirty="0">
                <a:solidFill>
                  <a:srgbClr val="D1D5DB"/>
                </a:solidFill>
                <a:effectLst/>
                <a:latin typeface="Söhne"/>
              </a:rPr>
              <a:t> </a:t>
            </a:r>
            <a:r>
              <a:rPr lang="de-CH" b="0" i="1" dirty="0" err="1">
                <a:solidFill>
                  <a:srgbClr val="D1D5DB"/>
                </a:solidFill>
                <a:effectLst/>
                <a:latin typeface="Söhne"/>
              </a:rPr>
              <a:t>of</a:t>
            </a:r>
            <a:r>
              <a:rPr lang="de-CH" b="0" i="1" dirty="0">
                <a:solidFill>
                  <a:srgbClr val="D1D5DB"/>
                </a:solidFill>
                <a:effectLst/>
                <a:latin typeface="Söhne"/>
              </a:rPr>
              <a:t> </a:t>
            </a:r>
            <a:r>
              <a:rPr lang="de-CH" b="0" i="1" dirty="0" err="1">
                <a:solidFill>
                  <a:srgbClr val="D1D5DB"/>
                </a:solidFill>
                <a:effectLst/>
                <a:latin typeface="Söhne"/>
              </a:rPr>
              <a:t>CycleGANs</a:t>
            </a:r>
            <a:r>
              <a:rPr lang="de-CH" b="0" i="1" dirty="0">
                <a:solidFill>
                  <a:srgbClr val="D1D5DB"/>
                </a:solidFill>
                <a:effectLst/>
                <a:latin typeface="Söhne"/>
              </a:rPr>
              <a:t>, ResNet-50, InceptionV3, and VGG-19 in </a:t>
            </a:r>
            <a:r>
              <a:rPr lang="de-CH" b="0" i="1" dirty="0" err="1">
                <a:solidFill>
                  <a:srgbClr val="D1D5DB"/>
                </a:solidFill>
                <a:effectLst/>
                <a:latin typeface="Söhne"/>
              </a:rPr>
              <a:t>image</a:t>
            </a:r>
            <a:r>
              <a:rPr lang="de-CH" b="0" i="1" dirty="0">
                <a:solidFill>
                  <a:srgbClr val="D1D5DB"/>
                </a:solidFill>
                <a:effectLst/>
                <a:latin typeface="Söhne"/>
              </a:rPr>
              <a:t> style </a:t>
            </a:r>
            <a:r>
              <a:rPr lang="de-CH" b="0" i="1" dirty="0" err="1">
                <a:solidFill>
                  <a:srgbClr val="D1D5DB"/>
                </a:solidFill>
                <a:effectLst/>
                <a:latin typeface="Söhne"/>
              </a:rPr>
              <a:t>transfer</a:t>
            </a:r>
            <a:r>
              <a:rPr lang="de-CH" b="0" i="1" dirty="0">
                <a:solidFill>
                  <a:srgbClr val="D1D5DB"/>
                </a:solidFill>
                <a:effectLst/>
                <a:latin typeface="Söhne"/>
              </a:rPr>
              <a:t>, </a:t>
            </a:r>
            <a:r>
              <a:rPr lang="de-CH" b="0" i="1" dirty="0" err="1">
                <a:solidFill>
                  <a:srgbClr val="D1D5DB"/>
                </a:solidFill>
                <a:effectLst/>
                <a:latin typeface="Söhne"/>
              </a:rPr>
              <a:t>considering</a:t>
            </a:r>
            <a:r>
              <a:rPr lang="de-CH" b="0" i="1" dirty="0">
                <a:solidFill>
                  <a:srgbClr val="D1D5DB"/>
                </a:solidFill>
                <a:effectLst/>
                <a:latin typeface="Söhne"/>
              </a:rPr>
              <a:t> </a:t>
            </a:r>
            <a:r>
              <a:rPr lang="de-CH" b="0" i="1" dirty="0" err="1">
                <a:solidFill>
                  <a:srgbClr val="D1D5DB"/>
                </a:solidFill>
                <a:effectLst/>
                <a:latin typeface="Söhne"/>
              </a:rPr>
              <a:t>both</a:t>
            </a:r>
            <a:r>
              <a:rPr lang="de-CH" b="0" i="1" dirty="0">
                <a:solidFill>
                  <a:srgbClr val="D1D5DB"/>
                </a:solidFill>
                <a:effectLst/>
                <a:latin typeface="Söhne"/>
              </a:rPr>
              <a:t> </a:t>
            </a:r>
            <a:r>
              <a:rPr lang="de-CH" b="0" i="1" dirty="0" err="1">
                <a:solidFill>
                  <a:srgbClr val="D1D5DB"/>
                </a:solidFill>
                <a:effectLst/>
                <a:latin typeface="Söhne"/>
              </a:rPr>
              <a:t>image</a:t>
            </a:r>
            <a:r>
              <a:rPr lang="de-CH" b="0" i="1" dirty="0">
                <a:solidFill>
                  <a:srgbClr val="D1D5DB"/>
                </a:solidFill>
                <a:effectLst/>
                <a:latin typeface="Söhne"/>
              </a:rPr>
              <a:t> </a:t>
            </a:r>
            <a:r>
              <a:rPr lang="de-CH" b="0" i="1" dirty="0" err="1">
                <a:solidFill>
                  <a:srgbClr val="D1D5DB"/>
                </a:solidFill>
                <a:effectLst/>
                <a:latin typeface="Söhne"/>
              </a:rPr>
              <a:t>quality</a:t>
            </a:r>
            <a:r>
              <a:rPr lang="de-CH" b="0" i="1" dirty="0">
                <a:solidFill>
                  <a:srgbClr val="D1D5DB"/>
                </a:solidFill>
                <a:effectLst/>
                <a:latin typeface="Söhne"/>
              </a:rPr>
              <a:t> and </a:t>
            </a:r>
            <a:r>
              <a:rPr lang="de-CH" b="0" i="1" dirty="0" err="1">
                <a:solidFill>
                  <a:srgbClr val="D1D5DB"/>
                </a:solidFill>
                <a:effectLst/>
                <a:latin typeface="Söhne"/>
              </a:rPr>
              <a:t>processing</a:t>
            </a:r>
            <a:r>
              <a:rPr lang="de-CH" b="0" i="1" dirty="0">
                <a:solidFill>
                  <a:srgbClr val="D1D5DB"/>
                </a:solidFill>
                <a:effectLst/>
                <a:latin typeface="Söhne"/>
              </a:rPr>
              <a:t> </a:t>
            </a:r>
            <a:r>
              <a:rPr lang="de-CH" b="0" i="1" dirty="0" err="1">
                <a:solidFill>
                  <a:srgbClr val="D1D5DB"/>
                </a:solidFill>
                <a:effectLst/>
                <a:latin typeface="Söhne"/>
              </a:rPr>
              <a:t>speed</a:t>
            </a:r>
            <a:r>
              <a:rPr lang="de-CH" b="0" i="1" dirty="0">
                <a:solidFill>
                  <a:srgbClr val="D1D5DB"/>
                </a:solidFill>
                <a:effectLst/>
                <a:latin typeface="Söhne"/>
              </a:rPr>
              <a:t>, and </a:t>
            </a:r>
            <a:r>
              <a:rPr lang="de-CH" b="0" i="1" dirty="0" err="1">
                <a:solidFill>
                  <a:srgbClr val="D1D5DB"/>
                </a:solidFill>
                <a:effectLst/>
                <a:latin typeface="Söhne"/>
              </a:rPr>
              <a:t>subsequently</a:t>
            </a:r>
            <a:r>
              <a:rPr lang="de-CH" b="0" i="1" dirty="0">
                <a:solidFill>
                  <a:srgbClr val="D1D5DB"/>
                </a:solidFill>
                <a:effectLst/>
                <a:latin typeface="Söhne"/>
              </a:rPr>
              <a:t>, </a:t>
            </a:r>
            <a:r>
              <a:rPr lang="de-CH" b="0" i="1" dirty="0" err="1">
                <a:solidFill>
                  <a:srgbClr val="D1D5DB"/>
                </a:solidFill>
                <a:effectLst/>
                <a:latin typeface="Söhne"/>
              </a:rPr>
              <a:t>which</a:t>
            </a:r>
            <a:r>
              <a:rPr lang="de-CH" b="0" i="1" dirty="0">
                <a:solidFill>
                  <a:srgbClr val="D1D5DB"/>
                </a:solidFill>
                <a:effectLst/>
                <a:latin typeface="Söhne"/>
              </a:rPr>
              <a:t> </a:t>
            </a:r>
            <a:r>
              <a:rPr lang="de-CH" b="0" i="1" dirty="0" err="1">
                <a:solidFill>
                  <a:srgbClr val="D1D5DB"/>
                </a:solidFill>
                <a:effectLst/>
                <a:latin typeface="Söhne"/>
              </a:rPr>
              <a:t>optimization</a:t>
            </a:r>
            <a:r>
              <a:rPr lang="de-CH" b="0" i="1" dirty="0">
                <a:solidFill>
                  <a:srgbClr val="D1D5DB"/>
                </a:solidFill>
                <a:effectLst/>
                <a:latin typeface="Söhne"/>
              </a:rPr>
              <a:t> </a:t>
            </a:r>
            <a:r>
              <a:rPr lang="de-CH" b="0" i="1" dirty="0" err="1">
                <a:solidFill>
                  <a:srgbClr val="D1D5DB"/>
                </a:solidFill>
                <a:effectLst/>
                <a:latin typeface="Söhne"/>
              </a:rPr>
              <a:t>parameters</a:t>
            </a:r>
            <a:r>
              <a:rPr lang="de-CH" b="0" i="1" dirty="0">
                <a:solidFill>
                  <a:srgbClr val="D1D5DB"/>
                </a:solidFill>
                <a:effectLst/>
                <a:latin typeface="Söhne"/>
              </a:rPr>
              <a:t> and </a:t>
            </a:r>
            <a:r>
              <a:rPr lang="de-CH" b="0" i="1" dirty="0" err="1">
                <a:solidFill>
                  <a:srgbClr val="D1D5DB"/>
                </a:solidFill>
                <a:effectLst/>
                <a:latin typeface="Söhne"/>
              </a:rPr>
              <a:t>deep</a:t>
            </a:r>
            <a:r>
              <a:rPr lang="de-CH" b="0" i="1" dirty="0">
                <a:solidFill>
                  <a:srgbClr val="D1D5DB"/>
                </a:solidFill>
                <a:effectLst/>
                <a:latin typeface="Söhne"/>
              </a:rPr>
              <a:t> </a:t>
            </a:r>
            <a:r>
              <a:rPr lang="de-CH" b="0" i="1" dirty="0" err="1">
                <a:solidFill>
                  <a:srgbClr val="D1D5DB"/>
                </a:solidFill>
                <a:effectLst/>
                <a:latin typeface="Söhne"/>
              </a:rPr>
              <a:t>learning</a:t>
            </a:r>
            <a:r>
              <a:rPr lang="de-CH" b="0" i="1" dirty="0">
                <a:solidFill>
                  <a:srgbClr val="D1D5DB"/>
                </a:solidFill>
                <a:effectLst/>
                <a:latin typeface="Söhne"/>
              </a:rPr>
              <a:t> </a:t>
            </a:r>
            <a:r>
              <a:rPr lang="de-CH" b="0" i="1" dirty="0" err="1">
                <a:solidFill>
                  <a:srgbClr val="D1D5DB"/>
                </a:solidFill>
                <a:effectLst/>
                <a:latin typeface="Söhne"/>
              </a:rPr>
              <a:t>architecture</a:t>
            </a:r>
            <a:r>
              <a:rPr lang="de-CH" b="0" i="1" dirty="0">
                <a:solidFill>
                  <a:srgbClr val="D1D5DB"/>
                </a:solidFill>
                <a:effectLst/>
                <a:latin typeface="Söhne"/>
              </a:rPr>
              <a:t> </a:t>
            </a:r>
            <a:r>
              <a:rPr lang="de-CH" b="0" i="1" dirty="0" err="1">
                <a:solidFill>
                  <a:srgbClr val="D1D5DB"/>
                </a:solidFill>
                <a:effectLst/>
                <a:latin typeface="Söhne"/>
              </a:rPr>
              <a:t>emerge</a:t>
            </a:r>
            <a:r>
              <a:rPr lang="de-CH" b="0" i="1" dirty="0">
                <a:solidFill>
                  <a:srgbClr val="D1D5DB"/>
                </a:solidFill>
                <a:effectLst/>
                <a:latin typeface="Söhne"/>
              </a:rPr>
              <a:t> </a:t>
            </a:r>
            <a:r>
              <a:rPr lang="de-CH" b="0" i="1" dirty="0" err="1">
                <a:solidFill>
                  <a:srgbClr val="D1D5DB"/>
                </a:solidFill>
                <a:effectLst/>
                <a:latin typeface="Söhne"/>
              </a:rPr>
              <a:t>as</a:t>
            </a:r>
            <a:r>
              <a:rPr lang="de-CH" b="0" i="1" dirty="0">
                <a:solidFill>
                  <a:srgbClr val="D1D5DB"/>
                </a:solidFill>
                <a:effectLst/>
                <a:latin typeface="Söhne"/>
              </a:rPr>
              <a:t> </a:t>
            </a:r>
            <a:r>
              <a:rPr lang="de-CH" b="0" i="1" dirty="0" err="1">
                <a:solidFill>
                  <a:srgbClr val="D1D5DB"/>
                </a:solidFill>
                <a:effectLst/>
                <a:latin typeface="Söhne"/>
              </a:rPr>
              <a:t>the</a:t>
            </a:r>
            <a:r>
              <a:rPr lang="de-CH" b="0" i="1" dirty="0">
                <a:solidFill>
                  <a:srgbClr val="D1D5DB"/>
                </a:solidFill>
                <a:effectLst/>
                <a:latin typeface="Söhne"/>
              </a:rPr>
              <a:t> </a:t>
            </a:r>
            <a:r>
              <a:rPr lang="de-CH" b="0" i="1" dirty="0" err="1">
                <a:solidFill>
                  <a:srgbClr val="D1D5DB"/>
                </a:solidFill>
                <a:effectLst/>
                <a:latin typeface="Söhne"/>
              </a:rPr>
              <a:t>most</a:t>
            </a:r>
            <a:r>
              <a:rPr lang="de-CH" b="0" i="1" dirty="0">
                <a:solidFill>
                  <a:srgbClr val="D1D5DB"/>
                </a:solidFill>
                <a:effectLst/>
                <a:latin typeface="Söhne"/>
              </a:rPr>
              <a:t> </a:t>
            </a:r>
            <a:r>
              <a:rPr lang="de-CH" b="0" i="1" dirty="0" err="1">
                <a:solidFill>
                  <a:srgbClr val="D1D5DB"/>
                </a:solidFill>
                <a:effectLst/>
                <a:latin typeface="Söhne"/>
              </a:rPr>
              <a:t>suitable</a:t>
            </a:r>
            <a:r>
              <a:rPr lang="de-CH" b="0" i="1" dirty="0">
                <a:solidFill>
                  <a:srgbClr val="D1D5DB"/>
                </a:solidFill>
                <a:effectLst/>
                <a:latin typeface="Söhne"/>
              </a:rPr>
              <a:t> </a:t>
            </a:r>
            <a:r>
              <a:rPr lang="de-CH" b="0" i="1" dirty="0" err="1">
                <a:solidFill>
                  <a:srgbClr val="D1D5DB"/>
                </a:solidFill>
                <a:effectLst/>
                <a:latin typeface="Söhne"/>
              </a:rPr>
              <a:t>for</a:t>
            </a:r>
            <a:r>
              <a:rPr lang="de-CH" b="0" i="1" dirty="0">
                <a:solidFill>
                  <a:srgbClr val="D1D5DB"/>
                </a:solidFill>
                <a:effectLst/>
                <a:latin typeface="Söhne"/>
              </a:rPr>
              <a:t> </a:t>
            </a:r>
            <a:r>
              <a:rPr lang="de-CH" b="0" i="1" dirty="0" err="1">
                <a:solidFill>
                  <a:srgbClr val="D1D5DB"/>
                </a:solidFill>
                <a:effectLst/>
                <a:latin typeface="Söhne"/>
              </a:rPr>
              <a:t>achieving</a:t>
            </a:r>
            <a:r>
              <a:rPr lang="de-CH" b="0" i="1" dirty="0">
                <a:solidFill>
                  <a:srgbClr val="D1D5DB"/>
                </a:solidFill>
                <a:effectLst/>
                <a:latin typeface="Söhne"/>
              </a:rPr>
              <a:t> superior </a:t>
            </a:r>
            <a:r>
              <a:rPr lang="de-CH" b="0" i="1" dirty="0" err="1">
                <a:solidFill>
                  <a:srgbClr val="D1D5DB"/>
                </a:solidFill>
                <a:effectLst/>
                <a:latin typeface="Söhne"/>
              </a:rPr>
              <a:t>results</a:t>
            </a:r>
            <a:r>
              <a:rPr lang="de-CH" b="0" i="1" dirty="0">
                <a:solidFill>
                  <a:srgbClr val="D1D5DB"/>
                </a:solidFill>
                <a:effectLst/>
                <a:latin typeface="Söhne"/>
              </a:rPr>
              <a:t> in </a:t>
            </a:r>
            <a:r>
              <a:rPr lang="de-CH" b="0" i="1" dirty="0" err="1">
                <a:solidFill>
                  <a:srgbClr val="D1D5DB"/>
                </a:solidFill>
                <a:effectLst/>
                <a:latin typeface="Söhne"/>
              </a:rPr>
              <a:t>this</a:t>
            </a:r>
            <a:r>
              <a:rPr lang="de-CH" b="0" i="1" dirty="0">
                <a:solidFill>
                  <a:srgbClr val="D1D5DB"/>
                </a:solidFill>
                <a:effectLst/>
                <a:latin typeface="Söhne"/>
              </a:rPr>
              <a:t> </a:t>
            </a:r>
            <a:r>
              <a:rPr lang="de-CH" b="0" i="1" dirty="0" err="1">
                <a:solidFill>
                  <a:srgbClr val="D1D5DB"/>
                </a:solidFill>
                <a:effectLst/>
                <a:latin typeface="Söhne"/>
              </a:rPr>
              <a:t>domain</a:t>
            </a:r>
            <a:r>
              <a:rPr lang="de-CH" b="0" i="1" dirty="0">
                <a:solidFill>
                  <a:srgbClr val="D1D5DB"/>
                </a:solidFill>
                <a:effectLst/>
                <a:latin typeface="Söhne"/>
              </a:rPr>
              <a:t>?</a:t>
            </a:r>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5</a:t>
            </a:fld>
            <a:endParaRPr lang="en-US" dirty="0"/>
          </a:p>
        </p:txBody>
      </p:sp>
    </p:spTree>
    <p:extLst>
      <p:ext uri="{BB962C8B-B14F-4D97-AF65-F5344CB8AC3E}">
        <p14:creationId xmlns:p14="http://schemas.microsoft.com/office/powerpoint/2010/main" val="3733255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b="0" i="0" dirty="0">
                <a:solidFill>
                  <a:srgbClr val="D1D5DB"/>
                </a:solidFill>
                <a:effectLst/>
                <a:latin typeface="Söhne"/>
              </a:rPr>
              <a:t>The limited </a:t>
            </a:r>
            <a:r>
              <a:rPr lang="de-CH" b="0" i="0" dirty="0" err="1">
                <a:solidFill>
                  <a:srgbClr val="D1D5DB"/>
                </a:solidFill>
                <a:effectLst/>
                <a:latin typeface="Söhne"/>
              </a:rPr>
              <a:t>size</a:t>
            </a:r>
            <a:r>
              <a:rPr lang="de-CH" b="0" i="0" dirty="0">
                <a:solidFill>
                  <a:srgbClr val="D1D5DB"/>
                </a:solidFill>
                <a:effectLst/>
                <a:latin typeface="Söhne"/>
              </a:rPr>
              <a:t> </a:t>
            </a:r>
            <a:r>
              <a:rPr lang="de-CH" b="0" i="0" dirty="0" err="1">
                <a:solidFill>
                  <a:srgbClr val="D1D5DB"/>
                </a:solidFill>
                <a:effectLst/>
                <a:latin typeface="Söhne"/>
              </a:rPr>
              <a:t>of</a:t>
            </a:r>
            <a:r>
              <a:rPr lang="de-CH" b="0" i="0" dirty="0">
                <a:solidFill>
                  <a:srgbClr val="D1D5DB"/>
                </a:solidFill>
                <a:effectLst/>
                <a:latin typeface="Söhne"/>
              </a:rPr>
              <a:t> </a:t>
            </a:r>
            <a:r>
              <a:rPr lang="de-CH" b="0" i="0" dirty="0" err="1">
                <a:solidFill>
                  <a:srgbClr val="D1D5DB"/>
                </a:solidFill>
                <a:effectLst/>
                <a:latin typeface="Söhne"/>
              </a:rPr>
              <a:t>the</a:t>
            </a:r>
            <a:r>
              <a:rPr lang="de-CH" b="0" i="0" dirty="0">
                <a:solidFill>
                  <a:srgbClr val="D1D5DB"/>
                </a:solidFill>
                <a:effectLst/>
                <a:latin typeface="Söhne"/>
              </a:rPr>
              <a:t> Monet </a:t>
            </a:r>
            <a:r>
              <a:rPr lang="de-CH" b="0" i="0" dirty="0" err="1">
                <a:solidFill>
                  <a:srgbClr val="D1D5DB"/>
                </a:solidFill>
                <a:effectLst/>
                <a:latin typeface="Söhne"/>
              </a:rPr>
              <a:t>paintings</a:t>
            </a:r>
            <a:r>
              <a:rPr lang="de-CH" b="0" i="0" dirty="0">
                <a:solidFill>
                  <a:srgbClr val="D1D5DB"/>
                </a:solidFill>
                <a:effectLst/>
                <a:latin typeface="Söhne"/>
              </a:rPr>
              <a:t> </a:t>
            </a:r>
            <a:r>
              <a:rPr lang="de-CH" b="0" i="0" dirty="0" err="1">
                <a:solidFill>
                  <a:srgbClr val="D1D5DB"/>
                </a:solidFill>
                <a:effectLst/>
                <a:latin typeface="Söhne"/>
              </a:rPr>
              <a:t>dataset</a:t>
            </a:r>
            <a:r>
              <a:rPr lang="de-CH" b="0" i="0" dirty="0">
                <a:solidFill>
                  <a:srgbClr val="D1D5DB"/>
                </a:solidFill>
                <a:effectLst/>
                <a:latin typeface="Söhne"/>
              </a:rPr>
              <a:t> </a:t>
            </a:r>
            <a:r>
              <a:rPr lang="de-CH" b="0" i="0" dirty="0" err="1">
                <a:solidFill>
                  <a:srgbClr val="D1D5DB"/>
                </a:solidFill>
                <a:effectLst/>
                <a:latin typeface="Söhne"/>
              </a:rPr>
              <a:t>could</a:t>
            </a:r>
            <a:r>
              <a:rPr lang="de-CH" b="0" i="0" dirty="0">
                <a:solidFill>
                  <a:srgbClr val="D1D5DB"/>
                </a:solidFill>
                <a:effectLst/>
                <a:latin typeface="Söhne"/>
              </a:rPr>
              <a:t> </a:t>
            </a:r>
            <a:r>
              <a:rPr lang="de-CH" b="0" i="0" dirty="0" err="1">
                <a:solidFill>
                  <a:srgbClr val="D1D5DB"/>
                </a:solidFill>
                <a:effectLst/>
                <a:latin typeface="Söhne"/>
              </a:rPr>
              <a:t>lead</a:t>
            </a:r>
            <a:r>
              <a:rPr lang="de-CH" b="0" i="0" dirty="0">
                <a:solidFill>
                  <a:srgbClr val="D1D5DB"/>
                </a:solidFill>
                <a:effectLst/>
                <a:latin typeface="Söhne"/>
              </a:rPr>
              <a:t> </a:t>
            </a:r>
            <a:r>
              <a:rPr lang="de-CH" b="0" i="0" dirty="0" err="1">
                <a:solidFill>
                  <a:srgbClr val="D1D5DB"/>
                </a:solidFill>
                <a:effectLst/>
                <a:latin typeface="Söhne"/>
              </a:rPr>
              <a:t>to</a:t>
            </a:r>
            <a:r>
              <a:rPr lang="de-CH" b="0" i="0" dirty="0">
                <a:solidFill>
                  <a:srgbClr val="D1D5DB"/>
                </a:solidFill>
                <a:effectLst/>
                <a:latin typeface="Söhne"/>
              </a:rPr>
              <a:t> potential </a:t>
            </a:r>
            <a:r>
              <a:rPr lang="de-CH" b="0" i="0" dirty="0" err="1">
                <a:solidFill>
                  <a:srgbClr val="D1D5DB"/>
                </a:solidFill>
                <a:effectLst/>
                <a:latin typeface="Söhne"/>
              </a:rPr>
              <a:t>overfitting</a:t>
            </a:r>
            <a:r>
              <a:rPr lang="de-CH" b="0" i="0" dirty="0">
                <a:solidFill>
                  <a:srgbClr val="D1D5DB"/>
                </a:solidFill>
                <a:effectLst/>
                <a:latin typeface="Söhne"/>
              </a:rPr>
              <a:t> </a:t>
            </a:r>
            <a:r>
              <a:rPr lang="de-CH" b="0" i="0" dirty="0" err="1">
                <a:solidFill>
                  <a:srgbClr val="D1D5DB"/>
                </a:solidFill>
                <a:effectLst/>
                <a:latin typeface="Söhne"/>
              </a:rPr>
              <a:t>issues</a:t>
            </a:r>
            <a:r>
              <a:rPr lang="de-CH" b="0" i="0" dirty="0">
                <a:solidFill>
                  <a:srgbClr val="D1D5DB"/>
                </a:solidFill>
                <a:effectLst/>
                <a:latin typeface="Söhne"/>
              </a:rPr>
              <a:t> </a:t>
            </a:r>
            <a:r>
              <a:rPr lang="de-CH" b="0" i="0" dirty="0" err="1">
                <a:solidFill>
                  <a:srgbClr val="D1D5DB"/>
                </a:solidFill>
                <a:effectLst/>
                <a:latin typeface="Söhne"/>
              </a:rPr>
              <a:t>with</a:t>
            </a:r>
            <a:r>
              <a:rPr lang="de-CH" b="0" i="0" dirty="0">
                <a:solidFill>
                  <a:srgbClr val="D1D5DB"/>
                </a:solidFill>
                <a:effectLst/>
                <a:latin typeface="Söhne"/>
              </a:rPr>
              <a:t> </a:t>
            </a:r>
            <a:r>
              <a:rPr lang="de-CH" b="0" i="0" dirty="0" err="1">
                <a:solidFill>
                  <a:srgbClr val="D1D5DB"/>
                </a:solidFill>
                <a:effectLst/>
                <a:latin typeface="Söhne"/>
              </a:rPr>
              <a:t>the</a:t>
            </a:r>
            <a:r>
              <a:rPr lang="de-CH" b="0" i="0" dirty="0">
                <a:solidFill>
                  <a:srgbClr val="D1D5DB"/>
                </a:solidFill>
                <a:effectLst/>
                <a:latin typeface="Söhne"/>
              </a:rPr>
              <a:t> </a:t>
            </a:r>
            <a:r>
              <a:rPr lang="de-CH" b="0" i="0" dirty="0" err="1">
                <a:solidFill>
                  <a:srgbClr val="D1D5DB"/>
                </a:solidFill>
                <a:effectLst/>
                <a:latin typeface="Söhne"/>
              </a:rPr>
              <a:t>CycleGAN</a:t>
            </a:r>
            <a:r>
              <a:rPr lang="de-CH" b="0" i="0" dirty="0">
                <a:solidFill>
                  <a:srgbClr val="D1D5DB"/>
                </a:solidFill>
                <a:effectLst/>
                <a:latin typeface="Söhne"/>
              </a:rPr>
              <a:t> </a:t>
            </a:r>
            <a:r>
              <a:rPr lang="de-CH" b="0" i="0" dirty="0" err="1">
                <a:solidFill>
                  <a:srgbClr val="D1D5DB"/>
                </a:solidFill>
                <a:effectLst/>
                <a:latin typeface="Söhne"/>
              </a:rPr>
              <a:t>model</a:t>
            </a:r>
            <a:r>
              <a:rPr lang="de-CH" b="0" i="0" dirty="0">
                <a:solidFill>
                  <a:srgbClr val="D1D5DB"/>
                </a:solidFill>
                <a:effectLst/>
                <a:latin typeface="Söhne"/>
              </a:rPr>
              <a:t>, </a:t>
            </a:r>
            <a:r>
              <a:rPr lang="de-CH" b="0" i="0" dirty="0" err="1">
                <a:solidFill>
                  <a:srgbClr val="D1D5DB"/>
                </a:solidFill>
                <a:effectLst/>
                <a:latin typeface="Söhne"/>
              </a:rPr>
              <a:t>causing</a:t>
            </a:r>
            <a:r>
              <a:rPr lang="de-CH" b="0" i="0" dirty="0">
                <a:solidFill>
                  <a:srgbClr val="D1D5DB"/>
                </a:solidFill>
                <a:effectLst/>
                <a:latin typeface="Söhne"/>
              </a:rPr>
              <a:t> </a:t>
            </a:r>
            <a:r>
              <a:rPr lang="de-CH" b="0" i="0" dirty="0" err="1">
                <a:solidFill>
                  <a:srgbClr val="D1D5DB"/>
                </a:solidFill>
                <a:effectLst/>
                <a:latin typeface="Söhne"/>
              </a:rPr>
              <a:t>it</a:t>
            </a:r>
            <a:r>
              <a:rPr lang="de-CH" b="0" i="0" dirty="0">
                <a:solidFill>
                  <a:srgbClr val="D1D5DB"/>
                </a:solidFill>
                <a:effectLst/>
                <a:latin typeface="Söhne"/>
              </a:rPr>
              <a:t> </a:t>
            </a:r>
            <a:r>
              <a:rPr lang="de-CH" b="0" i="0" dirty="0" err="1">
                <a:solidFill>
                  <a:srgbClr val="D1D5DB"/>
                </a:solidFill>
                <a:effectLst/>
                <a:latin typeface="Söhne"/>
              </a:rPr>
              <a:t>to</a:t>
            </a:r>
            <a:r>
              <a:rPr lang="de-CH" b="0" i="0" dirty="0">
                <a:solidFill>
                  <a:srgbClr val="D1D5DB"/>
                </a:solidFill>
                <a:effectLst/>
                <a:latin typeface="Söhne"/>
              </a:rPr>
              <a:t> </a:t>
            </a:r>
            <a:r>
              <a:rPr lang="de-CH" b="0" i="0" dirty="0" err="1">
                <a:solidFill>
                  <a:srgbClr val="D1D5DB"/>
                </a:solidFill>
                <a:effectLst/>
                <a:latin typeface="Söhne"/>
              </a:rPr>
              <a:t>possibly</a:t>
            </a:r>
            <a:r>
              <a:rPr lang="de-CH" b="0" i="0" dirty="0">
                <a:solidFill>
                  <a:srgbClr val="D1D5DB"/>
                </a:solidFill>
                <a:effectLst/>
                <a:latin typeface="Söhne"/>
              </a:rPr>
              <a:t> </a:t>
            </a:r>
            <a:r>
              <a:rPr lang="de-CH" b="0" i="0" dirty="0" err="1">
                <a:solidFill>
                  <a:srgbClr val="D1D5DB"/>
                </a:solidFill>
                <a:effectLst/>
                <a:latin typeface="Söhne"/>
              </a:rPr>
              <a:t>learn</a:t>
            </a:r>
            <a:r>
              <a:rPr lang="de-CH" b="0" i="0" dirty="0">
                <a:solidFill>
                  <a:srgbClr val="D1D5DB"/>
                </a:solidFill>
                <a:effectLst/>
                <a:latin typeface="Söhne"/>
              </a:rPr>
              <a:t> </a:t>
            </a:r>
            <a:r>
              <a:rPr lang="de-CH" b="0" i="0" dirty="0" err="1">
                <a:solidFill>
                  <a:srgbClr val="D1D5DB"/>
                </a:solidFill>
                <a:effectLst/>
                <a:latin typeface="Söhne"/>
              </a:rPr>
              <a:t>to</a:t>
            </a:r>
            <a:r>
              <a:rPr lang="de-CH" b="0" i="0" dirty="0">
                <a:solidFill>
                  <a:srgbClr val="D1D5DB"/>
                </a:solidFill>
                <a:effectLst/>
                <a:latin typeface="Söhne"/>
              </a:rPr>
              <a:t> </a:t>
            </a:r>
            <a:r>
              <a:rPr lang="de-CH" b="0" i="0" dirty="0" err="1">
                <a:solidFill>
                  <a:srgbClr val="D1D5DB"/>
                </a:solidFill>
                <a:effectLst/>
                <a:latin typeface="Söhne"/>
              </a:rPr>
              <a:t>replicate</a:t>
            </a:r>
            <a:r>
              <a:rPr lang="de-CH" b="0" i="0" dirty="0">
                <a:solidFill>
                  <a:srgbClr val="D1D5DB"/>
                </a:solidFill>
                <a:effectLst/>
                <a:latin typeface="Söhne"/>
              </a:rPr>
              <a:t> </a:t>
            </a:r>
            <a:r>
              <a:rPr lang="de-CH" b="0" i="0" dirty="0" err="1">
                <a:solidFill>
                  <a:srgbClr val="D1D5DB"/>
                </a:solidFill>
                <a:effectLst/>
                <a:latin typeface="Söhne"/>
              </a:rPr>
              <a:t>the</a:t>
            </a:r>
            <a:r>
              <a:rPr lang="de-CH" b="0" i="0" dirty="0">
                <a:solidFill>
                  <a:srgbClr val="D1D5DB"/>
                </a:solidFill>
                <a:effectLst/>
                <a:latin typeface="Söhne"/>
              </a:rPr>
              <a:t> </a:t>
            </a:r>
            <a:r>
              <a:rPr lang="de-CH" b="0" i="0" dirty="0" err="1">
                <a:solidFill>
                  <a:srgbClr val="D1D5DB"/>
                </a:solidFill>
                <a:effectLst/>
                <a:latin typeface="Söhne"/>
              </a:rPr>
              <a:t>input</a:t>
            </a:r>
            <a:r>
              <a:rPr lang="de-CH" b="0" i="0" dirty="0">
                <a:solidFill>
                  <a:srgbClr val="D1D5DB"/>
                </a:solidFill>
                <a:effectLst/>
                <a:latin typeface="Söhne"/>
              </a:rPr>
              <a:t> </a:t>
            </a:r>
            <a:r>
              <a:rPr lang="de-CH" b="0" i="0" dirty="0" err="1">
                <a:solidFill>
                  <a:srgbClr val="D1D5DB"/>
                </a:solidFill>
                <a:effectLst/>
                <a:latin typeface="Söhne"/>
              </a:rPr>
              <a:t>images</a:t>
            </a:r>
            <a:r>
              <a:rPr lang="de-CH" b="0" i="0" dirty="0">
                <a:solidFill>
                  <a:srgbClr val="D1D5DB"/>
                </a:solidFill>
                <a:effectLst/>
                <a:latin typeface="Söhne"/>
              </a:rPr>
              <a:t> </a:t>
            </a:r>
            <a:r>
              <a:rPr lang="de-CH" b="0" i="0" dirty="0" err="1">
                <a:solidFill>
                  <a:srgbClr val="D1D5DB"/>
                </a:solidFill>
                <a:effectLst/>
                <a:latin typeface="Söhne"/>
              </a:rPr>
              <a:t>instead</a:t>
            </a:r>
            <a:r>
              <a:rPr lang="de-CH" b="0" i="0" dirty="0">
                <a:solidFill>
                  <a:srgbClr val="D1D5DB"/>
                </a:solidFill>
                <a:effectLst/>
                <a:latin typeface="Söhne"/>
              </a:rPr>
              <a:t> </a:t>
            </a:r>
            <a:r>
              <a:rPr lang="de-CH" b="0" i="0" dirty="0" err="1">
                <a:solidFill>
                  <a:srgbClr val="D1D5DB"/>
                </a:solidFill>
                <a:effectLst/>
                <a:latin typeface="Söhne"/>
              </a:rPr>
              <a:t>of</a:t>
            </a:r>
            <a:r>
              <a:rPr lang="de-CH" b="0" i="0" dirty="0">
                <a:solidFill>
                  <a:srgbClr val="D1D5DB"/>
                </a:solidFill>
                <a:effectLst/>
                <a:latin typeface="Söhne"/>
              </a:rPr>
              <a:t> </a:t>
            </a:r>
            <a:r>
              <a:rPr lang="de-CH" b="0" i="0" dirty="0" err="1">
                <a:solidFill>
                  <a:srgbClr val="D1D5DB"/>
                </a:solidFill>
                <a:effectLst/>
                <a:latin typeface="Söhne"/>
              </a:rPr>
              <a:t>effectively</a:t>
            </a:r>
            <a:r>
              <a:rPr lang="de-CH" b="0" i="0" dirty="0">
                <a:solidFill>
                  <a:srgbClr val="D1D5DB"/>
                </a:solidFill>
                <a:effectLst/>
                <a:latin typeface="Söhne"/>
              </a:rPr>
              <a:t> </a:t>
            </a:r>
            <a:r>
              <a:rPr lang="de-CH" b="0" i="0" dirty="0" err="1">
                <a:solidFill>
                  <a:srgbClr val="D1D5DB"/>
                </a:solidFill>
                <a:effectLst/>
                <a:latin typeface="Söhne"/>
              </a:rPr>
              <a:t>generalizing</a:t>
            </a:r>
            <a:r>
              <a:rPr lang="de-CH" b="0" i="0" dirty="0">
                <a:solidFill>
                  <a:srgbClr val="D1D5DB"/>
                </a:solidFill>
                <a:effectLst/>
                <a:latin typeface="Söhne"/>
              </a:rPr>
              <a:t> </a:t>
            </a:r>
            <a:r>
              <a:rPr lang="de-CH" b="0" i="0" dirty="0" err="1">
                <a:solidFill>
                  <a:srgbClr val="D1D5DB"/>
                </a:solidFill>
                <a:effectLst/>
                <a:latin typeface="Söhne"/>
              </a:rPr>
              <a:t>to</a:t>
            </a:r>
            <a:r>
              <a:rPr lang="de-CH" b="0" i="0" dirty="0">
                <a:solidFill>
                  <a:srgbClr val="D1D5DB"/>
                </a:solidFill>
                <a:effectLst/>
                <a:latin typeface="Söhne"/>
              </a:rPr>
              <a:t> </a:t>
            </a:r>
            <a:r>
              <a:rPr lang="de-CH" b="0" i="0" dirty="0" err="1">
                <a:solidFill>
                  <a:srgbClr val="D1D5DB"/>
                </a:solidFill>
                <a:effectLst/>
                <a:latin typeface="Söhne"/>
              </a:rPr>
              <a:t>capture</a:t>
            </a:r>
            <a:r>
              <a:rPr lang="de-CH" b="0" i="0" dirty="0">
                <a:solidFill>
                  <a:srgbClr val="D1D5DB"/>
                </a:solidFill>
                <a:effectLst/>
                <a:latin typeface="Söhne"/>
              </a:rPr>
              <a:t> </a:t>
            </a:r>
            <a:r>
              <a:rPr lang="de-CH" b="0" i="0" dirty="0" err="1">
                <a:solidFill>
                  <a:srgbClr val="D1D5DB"/>
                </a:solidFill>
                <a:effectLst/>
                <a:latin typeface="Söhne"/>
              </a:rPr>
              <a:t>the</a:t>
            </a:r>
            <a:r>
              <a:rPr lang="de-CH" b="0" i="0" dirty="0">
                <a:solidFill>
                  <a:srgbClr val="D1D5DB"/>
                </a:solidFill>
                <a:effectLst/>
                <a:latin typeface="Söhne"/>
              </a:rPr>
              <a:t> </a:t>
            </a:r>
            <a:r>
              <a:rPr lang="de-CH" b="0" i="0" dirty="0" err="1">
                <a:solidFill>
                  <a:srgbClr val="D1D5DB"/>
                </a:solidFill>
                <a:effectLst/>
                <a:latin typeface="Söhne"/>
              </a:rPr>
              <a:t>intended</a:t>
            </a:r>
            <a:r>
              <a:rPr lang="de-CH" b="0" i="0" dirty="0">
                <a:solidFill>
                  <a:srgbClr val="D1D5DB"/>
                </a:solidFill>
                <a:effectLst/>
                <a:latin typeface="Söhne"/>
              </a:rPr>
              <a:t> </a:t>
            </a:r>
            <a:r>
              <a:rPr lang="de-CH" b="0" i="0" dirty="0" err="1">
                <a:solidFill>
                  <a:srgbClr val="D1D5DB"/>
                </a:solidFill>
                <a:effectLst/>
                <a:latin typeface="Söhne"/>
              </a:rPr>
              <a:t>art</a:t>
            </a:r>
            <a:r>
              <a:rPr lang="de-CH" b="0" i="0" dirty="0">
                <a:solidFill>
                  <a:srgbClr val="D1D5DB"/>
                </a:solidFill>
                <a:effectLst/>
                <a:latin typeface="Söhne"/>
              </a:rPr>
              <a:t> style.</a:t>
            </a:r>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13</a:t>
            </a:fld>
            <a:endParaRPr lang="en-US" dirty="0"/>
          </a:p>
        </p:txBody>
      </p:sp>
    </p:spTree>
    <p:extLst>
      <p:ext uri="{BB962C8B-B14F-4D97-AF65-F5344CB8AC3E}">
        <p14:creationId xmlns:p14="http://schemas.microsoft.com/office/powerpoint/2010/main" val="1836799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14</a:t>
            </a:fld>
            <a:endParaRPr lang="en-US" dirty="0"/>
          </a:p>
        </p:txBody>
      </p:sp>
    </p:spTree>
    <p:extLst>
      <p:ext uri="{BB962C8B-B14F-4D97-AF65-F5344CB8AC3E}">
        <p14:creationId xmlns:p14="http://schemas.microsoft.com/office/powerpoint/2010/main" val="2880368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l">
              <a:buFont typeface="+mj-lt"/>
              <a:buAutoNum type="arabicPeriod"/>
            </a:pPr>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17</a:t>
            </a:fld>
            <a:endParaRPr lang="en-US" dirty="0"/>
          </a:p>
        </p:txBody>
      </p:sp>
    </p:spTree>
    <p:extLst>
      <p:ext uri="{BB962C8B-B14F-4D97-AF65-F5344CB8AC3E}">
        <p14:creationId xmlns:p14="http://schemas.microsoft.com/office/powerpoint/2010/main" val="30381552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18</a:t>
            </a:fld>
            <a:endParaRPr lang="en-US" dirty="0"/>
          </a:p>
        </p:txBody>
      </p:sp>
    </p:spTree>
    <p:extLst>
      <p:ext uri="{BB962C8B-B14F-4D97-AF65-F5344CB8AC3E}">
        <p14:creationId xmlns:p14="http://schemas.microsoft.com/office/powerpoint/2010/main" val="754639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19</a:t>
            </a:fld>
            <a:endParaRPr lang="en-US" dirty="0"/>
          </a:p>
        </p:txBody>
      </p:sp>
    </p:spTree>
    <p:extLst>
      <p:ext uri="{BB962C8B-B14F-4D97-AF65-F5344CB8AC3E}">
        <p14:creationId xmlns:p14="http://schemas.microsoft.com/office/powerpoint/2010/main" val="38267410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l"/>
            <a:r>
              <a:rPr lang="de-CH" b="1" i="0" dirty="0">
                <a:solidFill>
                  <a:srgbClr val="D1D5DB"/>
                </a:solidFill>
                <a:effectLst/>
                <a:latin typeface="Söhne"/>
              </a:rPr>
              <a:t>Slide 5</a:t>
            </a:r>
            <a:endParaRPr lang="en-GB" dirty="0"/>
          </a:p>
        </p:txBody>
      </p:sp>
      <p:sp>
        <p:nvSpPr>
          <p:cNvPr id="4" name="Foliennummernplatzhalter 3"/>
          <p:cNvSpPr>
            <a:spLocks noGrp="1"/>
          </p:cNvSpPr>
          <p:nvPr>
            <p:ph type="sldNum" sz="quarter" idx="5"/>
          </p:nvPr>
        </p:nvSpPr>
        <p:spPr/>
        <p:txBody>
          <a:bodyPr/>
          <a:lstStyle/>
          <a:p>
            <a:fld id="{BC0C2C40-CB1C-4820-9151-EC51EC2E7E0F}" type="slidenum">
              <a:rPr lang="en-US" smtClean="0"/>
              <a:t>20</a:t>
            </a:fld>
            <a:endParaRPr lang="en-US" dirty="0"/>
          </a:p>
        </p:txBody>
      </p:sp>
    </p:spTree>
    <p:extLst>
      <p:ext uri="{BB962C8B-B14F-4D97-AF65-F5344CB8AC3E}">
        <p14:creationId xmlns:p14="http://schemas.microsoft.com/office/powerpoint/2010/main" val="13144191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l">
              <a:buFont typeface="+mj-lt"/>
              <a:buAutoNum type="arabicPeriod"/>
            </a:pPr>
            <a:endParaRPr lang="de-CH" b="0" i="0" dirty="0">
              <a:solidFill>
                <a:srgbClr val="D1D5DB"/>
              </a:solidFill>
              <a:effectLst/>
              <a:latin typeface="Söhne"/>
            </a:endParaRPr>
          </a:p>
        </p:txBody>
      </p:sp>
      <p:sp>
        <p:nvSpPr>
          <p:cNvPr id="4" name="Foliennummernplatzhalter 3"/>
          <p:cNvSpPr>
            <a:spLocks noGrp="1"/>
          </p:cNvSpPr>
          <p:nvPr>
            <p:ph type="sldNum" sz="quarter" idx="5"/>
          </p:nvPr>
        </p:nvSpPr>
        <p:spPr/>
        <p:txBody>
          <a:bodyPr/>
          <a:lstStyle/>
          <a:p>
            <a:fld id="{BC0C2C40-CB1C-4820-9151-EC51EC2E7E0F}" type="slidenum">
              <a:rPr lang="en-US" smtClean="0"/>
              <a:t>21</a:t>
            </a:fld>
            <a:endParaRPr lang="en-US" dirty="0"/>
          </a:p>
        </p:txBody>
      </p:sp>
    </p:spTree>
    <p:extLst>
      <p:ext uri="{BB962C8B-B14F-4D97-AF65-F5344CB8AC3E}">
        <p14:creationId xmlns:p14="http://schemas.microsoft.com/office/powerpoint/2010/main" val="20350008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0974584-F7C5-6440-926F-F6A9781D61F4}"/>
              </a:ext>
            </a:extLst>
          </p:cNvPr>
          <p:cNvSpPr>
            <a:spLocks noGrp="1"/>
          </p:cNvSpPr>
          <p:nvPr>
            <p:ph type="title"/>
          </p:nvPr>
        </p:nvSpPr>
        <p:spPr>
          <a:xfrm>
            <a:off x="404310" y="2484470"/>
            <a:ext cx="7552916" cy="2130561"/>
          </a:xfrm>
          <a:prstGeom prst="rect">
            <a:avLst/>
          </a:prstGeom>
        </p:spPr>
        <p:txBody>
          <a:bodyPr>
            <a:normAutofit/>
          </a:bodyPr>
          <a:lstStyle>
            <a:lvl1pPr>
              <a:defRPr sz="6600" b="0">
                <a:solidFill>
                  <a:schemeClr val="tx1"/>
                </a:solidFill>
              </a:defRPr>
            </a:lvl1pPr>
          </a:lstStyle>
          <a:p>
            <a:r>
              <a:rPr lang="en-US"/>
              <a:t>Click to edit Master title style</a:t>
            </a:r>
          </a:p>
        </p:txBody>
      </p:sp>
      <p:pic>
        <p:nvPicPr>
          <p:cNvPr id="8" name="Picture 7" descr="Graphical user interface&#10;&#10;Description automatically generated">
            <a:extLst>
              <a:ext uri="{FF2B5EF4-FFF2-40B4-BE49-F238E27FC236}">
                <a16:creationId xmlns:a16="http://schemas.microsoft.com/office/drawing/2014/main" id="{D7436C2F-09FF-014A-84CC-E0A18AFE2C7C}"/>
              </a:ext>
            </a:extLst>
          </p:cNvPr>
          <p:cNvPicPr>
            <a:picLocks noChangeAspect="1"/>
          </p:cNvPicPr>
          <p:nvPr userDrawn="1"/>
        </p:nvPicPr>
        <p:blipFill>
          <a:blip r:embed="rId2"/>
          <a:stretch>
            <a:fillRect/>
          </a:stretch>
        </p:blipFill>
        <p:spPr>
          <a:xfrm>
            <a:off x="253792" y="138819"/>
            <a:ext cx="2369315" cy="867807"/>
          </a:xfrm>
          <a:prstGeom prst="rect">
            <a:avLst/>
          </a:prstGeom>
        </p:spPr>
      </p:pic>
    </p:spTree>
    <p:extLst>
      <p:ext uri="{BB962C8B-B14F-4D97-AF65-F5344CB8AC3E}">
        <p14:creationId xmlns:p14="http://schemas.microsoft.com/office/powerpoint/2010/main" val="2897201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89423-CD2E-4FE4-A0A5-BF1DF9A8B22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721021-E600-4985-9CB7-C91662580291}"/>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BF65E1-9312-40C9-B537-2EF2373A3D58}"/>
              </a:ext>
            </a:extLst>
          </p:cNvPr>
          <p:cNvSpPr>
            <a:spLocks noGrp="1"/>
          </p:cNvSpPr>
          <p:nvPr>
            <p:ph type="dt" sz="half" idx="10"/>
          </p:nvPr>
        </p:nvSpPr>
        <p:spPr/>
        <p:txBody>
          <a:bodyPr/>
          <a:lstStyle/>
          <a:p>
            <a:fld id="{703E2F8D-62B3-48AF-BAF5-944399905ED0}" type="datetimeFigureOut">
              <a:rPr lang="en-US" smtClean="0"/>
              <a:t>10/11/23</a:t>
            </a:fld>
            <a:endParaRPr lang="en-US" dirty="0"/>
          </a:p>
        </p:txBody>
      </p:sp>
      <p:sp>
        <p:nvSpPr>
          <p:cNvPr id="5" name="Footer Placeholder 4">
            <a:extLst>
              <a:ext uri="{FF2B5EF4-FFF2-40B4-BE49-F238E27FC236}">
                <a16:creationId xmlns:a16="http://schemas.microsoft.com/office/drawing/2014/main" id="{9727D5D2-711E-4128-B02F-A2F5F3B7B68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A8A264A-3B0E-4789-8D33-E3B8BB427F16}"/>
              </a:ext>
            </a:extLst>
          </p:cNvPr>
          <p:cNvSpPr>
            <a:spLocks noGrp="1"/>
          </p:cNvSpPr>
          <p:nvPr>
            <p:ph type="sldNum" sz="quarter" idx="12"/>
          </p:nvPr>
        </p:nvSpPr>
        <p:spPr/>
        <p:txBody>
          <a:bodyPr/>
          <a:lstStyle/>
          <a:p>
            <a:fld id="{5F44216D-285E-4743-ADC0-F517FFC76697}" type="slidenum">
              <a:rPr lang="en-US" smtClean="0"/>
              <a:t>‹Nr.›</a:t>
            </a:fld>
            <a:endParaRPr lang="en-US" dirty="0"/>
          </a:p>
        </p:txBody>
      </p:sp>
    </p:spTree>
    <p:extLst>
      <p:ext uri="{BB962C8B-B14F-4D97-AF65-F5344CB8AC3E}">
        <p14:creationId xmlns:p14="http://schemas.microsoft.com/office/powerpoint/2010/main" val="567066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5CD398-88C4-4D5A-B800-66982108964E}"/>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A0AE657-6D14-4EC6-AF23-3733CA7ECAF9}"/>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013624-5ED1-471D-B870-97A863791322}"/>
              </a:ext>
            </a:extLst>
          </p:cNvPr>
          <p:cNvSpPr>
            <a:spLocks noGrp="1"/>
          </p:cNvSpPr>
          <p:nvPr>
            <p:ph type="dt" sz="half" idx="10"/>
          </p:nvPr>
        </p:nvSpPr>
        <p:spPr/>
        <p:txBody>
          <a:bodyPr/>
          <a:lstStyle/>
          <a:p>
            <a:fld id="{703E2F8D-62B3-48AF-BAF5-944399905ED0}" type="datetimeFigureOut">
              <a:rPr lang="en-US" smtClean="0"/>
              <a:t>10/11/23</a:t>
            </a:fld>
            <a:endParaRPr lang="en-US" dirty="0"/>
          </a:p>
        </p:txBody>
      </p:sp>
      <p:sp>
        <p:nvSpPr>
          <p:cNvPr id="5" name="Footer Placeholder 4">
            <a:extLst>
              <a:ext uri="{FF2B5EF4-FFF2-40B4-BE49-F238E27FC236}">
                <a16:creationId xmlns:a16="http://schemas.microsoft.com/office/drawing/2014/main" id="{B3A089F5-C44A-423E-A411-0170507EB57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A2F323-E5A0-4612-B41A-6BBC2FFFEB2E}"/>
              </a:ext>
            </a:extLst>
          </p:cNvPr>
          <p:cNvSpPr>
            <a:spLocks noGrp="1"/>
          </p:cNvSpPr>
          <p:nvPr>
            <p:ph type="sldNum" sz="quarter" idx="12"/>
          </p:nvPr>
        </p:nvSpPr>
        <p:spPr/>
        <p:txBody>
          <a:bodyPr/>
          <a:lstStyle/>
          <a:p>
            <a:fld id="{5F44216D-285E-4743-ADC0-F517FFC76697}" type="slidenum">
              <a:rPr lang="en-US" smtClean="0"/>
              <a:t>‹Nr.›</a:t>
            </a:fld>
            <a:endParaRPr lang="en-US" dirty="0"/>
          </a:p>
        </p:txBody>
      </p:sp>
    </p:spTree>
    <p:extLst>
      <p:ext uri="{BB962C8B-B14F-4D97-AF65-F5344CB8AC3E}">
        <p14:creationId xmlns:p14="http://schemas.microsoft.com/office/powerpoint/2010/main" val="1156236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72A72F24-C2F4-A848-9526-6DDE3032300C}"/>
              </a:ext>
            </a:extLst>
          </p:cNvPr>
          <p:cNvSpPr>
            <a:spLocks noGrp="1"/>
          </p:cNvSpPr>
          <p:nvPr>
            <p:ph sz="quarter" idx="10"/>
          </p:nvPr>
        </p:nvSpPr>
        <p:spPr>
          <a:xfrm>
            <a:off x="444500" y="1460500"/>
            <a:ext cx="5327904" cy="3977640"/>
          </a:xfrm>
          <a:prstGeom prst="rect">
            <a:avLst/>
          </a:prstGeom>
        </p:spPr>
        <p:txBody>
          <a:bodyPr vert="horz" lIns="91440" tIns="45720" rIns="91440" bIns="45720" rtlCol="0">
            <a:normAutofit/>
          </a:bodyPr>
          <a:lstStyle>
            <a:lvl1pPr>
              <a:lnSpc>
                <a:spcPct val="100000"/>
              </a:lnSpc>
              <a:defRPr lang="en-US" sz="1400" smtClean="0">
                <a:solidFill>
                  <a:schemeClr val="tx1">
                    <a:lumMod val="75000"/>
                    <a:lumOff val="25000"/>
                  </a:schemeClr>
                </a:solidFill>
              </a:defRPr>
            </a:lvl1pPr>
            <a:lvl2pPr>
              <a:lnSpc>
                <a:spcPct val="100000"/>
              </a:lnSpc>
              <a:defRPr lang="en-US" sz="1400" smtClean="0">
                <a:solidFill>
                  <a:schemeClr val="tx1">
                    <a:lumMod val="75000"/>
                    <a:lumOff val="25000"/>
                  </a:schemeClr>
                </a:solidFill>
              </a:defRPr>
            </a:lvl2pPr>
            <a:lvl3pPr>
              <a:lnSpc>
                <a:spcPct val="100000"/>
              </a:lnSpc>
              <a:defRPr lang="en-US" sz="1400" smtClean="0">
                <a:solidFill>
                  <a:schemeClr val="tx1">
                    <a:lumMod val="75000"/>
                    <a:lumOff val="25000"/>
                  </a:schemeClr>
                </a:solidFill>
              </a:defRPr>
            </a:lvl3pPr>
            <a:lvl4pPr>
              <a:lnSpc>
                <a:spcPct val="100000"/>
              </a:lnSpc>
              <a:defRPr lang="en-US" sz="1400" smtClean="0">
                <a:solidFill>
                  <a:schemeClr val="tx1">
                    <a:lumMod val="75000"/>
                    <a:lumOff val="25000"/>
                  </a:schemeClr>
                </a:solidFill>
              </a:defRPr>
            </a:lvl4pPr>
            <a:lvl5pPr>
              <a:lnSpc>
                <a:spcPct val="100000"/>
              </a:lnSpc>
              <a:defRPr lang="en-US" sz="14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p>
        </p:txBody>
      </p:sp>
      <p:sp>
        <p:nvSpPr>
          <p:cNvPr id="9" name="Date Placeholder 3">
            <a:extLst>
              <a:ext uri="{FF2B5EF4-FFF2-40B4-BE49-F238E27FC236}">
                <a16:creationId xmlns:a16="http://schemas.microsoft.com/office/drawing/2014/main" id="{0B5A9DDA-5C61-C94F-9C1E-F412423AF3E7}"/>
              </a:ext>
            </a:extLst>
          </p:cNvPr>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10/11/23</a:t>
            </a:fld>
            <a:endParaRPr lang="en-US" dirty="0"/>
          </a:p>
        </p:txBody>
      </p:sp>
      <p:sp>
        <p:nvSpPr>
          <p:cNvPr id="10" name="Footer Placeholder 4">
            <a:extLst>
              <a:ext uri="{FF2B5EF4-FFF2-40B4-BE49-F238E27FC236}">
                <a16:creationId xmlns:a16="http://schemas.microsoft.com/office/drawing/2014/main" id="{AB9CE1BE-CD51-BD42-A659-2F084EB57DE7}"/>
              </a:ext>
            </a:extLst>
          </p:cNvPr>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11" name="Slide Number Placeholder 5">
            <a:extLst>
              <a:ext uri="{FF2B5EF4-FFF2-40B4-BE49-F238E27FC236}">
                <a16:creationId xmlns:a16="http://schemas.microsoft.com/office/drawing/2014/main" id="{F2707C4E-5419-8141-80B3-E4B112655C23}"/>
              </a:ext>
            </a:extLst>
          </p:cNvPr>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‹Nr.›</a:t>
            </a:fld>
            <a:endParaRPr lang="en-US" dirty="0"/>
          </a:p>
        </p:txBody>
      </p:sp>
      <p:cxnSp>
        <p:nvCxnSpPr>
          <p:cNvPr id="12" name="Straight Connector 11">
            <a:extLst>
              <a:ext uri="{FF2B5EF4-FFF2-40B4-BE49-F238E27FC236}">
                <a16:creationId xmlns:a16="http://schemas.microsoft.com/office/drawing/2014/main" id="{06D362EF-E079-514F-814C-6085176CA7AD}"/>
              </a:ext>
            </a:extLst>
          </p:cNvPr>
          <p:cNvCxnSpPr>
            <a:cxnSpLocks/>
          </p:cNvCxnSpPr>
          <p:nvPr userDrawn="1"/>
        </p:nvCxnSpPr>
        <p:spPr>
          <a:xfrm>
            <a:off x="533400" y="1104900"/>
            <a:ext cx="11119104"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2AC75DAD-32BC-CC41-8DF4-9E68DB31CFAC}"/>
              </a:ext>
            </a:extLst>
          </p:cNvPr>
          <p:cNvSpPr>
            <a:spLocks noGrp="1"/>
          </p:cNvSpPr>
          <p:nvPr>
            <p:ph type="title"/>
          </p:nvPr>
        </p:nvSpPr>
        <p:spPr>
          <a:xfrm>
            <a:off x="444500" y="430609"/>
            <a:ext cx="9146972" cy="640080"/>
          </a:xfrm>
          <a:prstGeom prst="rect">
            <a:avLst/>
          </a:prstGeom>
        </p:spPr>
        <p:txBody>
          <a:bodyPr>
            <a:normAutofit/>
          </a:bodyPr>
          <a:lstStyle>
            <a:lvl1pPr>
              <a:defRPr sz="2800"/>
            </a:lvl1pPr>
          </a:lstStyle>
          <a:p>
            <a:r>
              <a:rPr lang="en-US"/>
              <a:t>Click to edit Master title style</a:t>
            </a:r>
          </a:p>
        </p:txBody>
      </p:sp>
    </p:spTree>
    <p:extLst>
      <p:ext uri="{BB962C8B-B14F-4D97-AF65-F5344CB8AC3E}">
        <p14:creationId xmlns:p14="http://schemas.microsoft.com/office/powerpoint/2010/main" val="3362173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90EAB2A1-27FC-7D46-BBF1-72410CED554C}"/>
              </a:ext>
            </a:extLst>
          </p:cNvPr>
          <p:cNvSpPr>
            <a:spLocks noGrp="1"/>
          </p:cNvSpPr>
          <p:nvPr>
            <p:ph sz="quarter" idx="13"/>
          </p:nvPr>
        </p:nvSpPr>
        <p:spPr>
          <a:xfrm>
            <a:off x="450596" y="2560320"/>
            <a:ext cx="9445752" cy="3977640"/>
          </a:xfrm>
          <a:prstGeom prst="rect">
            <a:avLst/>
          </a:prstGeom>
        </p:spPr>
        <p:txBody>
          <a:bodyPr vert="horz" lIns="91440" tIns="45720" rIns="91440" bIns="45720" rtlCol="0">
            <a:normAutofit/>
          </a:bodyPr>
          <a:lstStyle>
            <a:lvl1pPr>
              <a:defRPr lang="en-US" sz="2400" smtClean="0">
                <a:solidFill>
                  <a:schemeClr val="tx1">
                    <a:lumMod val="75000"/>
                    <a:lumOff val="25000"/>
                  </a:schemeClr>
                </a:solidFill>
                <a:latin typeface="+mn-lt"/>
              </a:defRPr>
            </a:lvl1pPr>
            <a:lvl2pPr>
              <a:defRPr lang="en-US" sz="1200" dirty="0" smtClean="0">
                <a:solidFill>
                  <a:schemeClr val="tx1">
                    <a:lumMod val="75000"/>
                    <a:lumOff val="25000"/>
                  </a:schemeClr>
                </a:solidFill>
                <a:latin typeface="+mn-lt"/>
              </a:defRPr>
            </a:lvl2pPr>
            <a:lvl3pPr>
              <a:defRPr lang="en-US" sz="1200" dirty="0" smtClean="0">
                <a:solidFill>
                  <a:schemeClr val="tx1">
                    <a:lumMod val="75000"/>
                    <a:lumOff val="25000"/>
                  </a:schemeClr>
                </a:solidFill>
                <a:latin typeface="+mn-lt"/>
              </a:defRPr>
            </a:lvl3pPr>
            <a:lvl4pPr>
              <a:defRPr lang="en-US" sz="1200" dirty="0" smtClean="0">
                <a:solidFill>
                  <a:schemeClr val="tx1">
                    <a:lumMod val="75000"/>
                    <a:lumOff val="25000"/>
                  </a:schemeClr>
                </a:solidFill>
                <a:latin typeface="+mn-lt"/>
              </a:defRPr>
            </a:lvl4pPr>
            <a:lvl5pPr>
              <a:defRPr lang="en-US" sz="1200" dirty="0">
                <a:solidFill>
                  <a:schemeClr val="tx1">
                    <a:lumMod val="75000"/>
                    <a:lumOff val="25000"/>
                  </a:schemeClr>
                </a:solidFill>
                <a:latin typeface="+mn-lt"/>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p>
        </p:txBody>
      </p:sp>
      <p:cxnSp>
        <p:nvCxnSpPr>
          <p:cNvPr id="8" name="Straight Connector 7">
            <a:extLst>
              <a:ext uri="{FF2B5EF4-FFF2-40B4-BE49-F238E27FC236}">
                <a16:creationId xmlns:a16="http://schemas.microsoft.com/office/drawing/2014/main" id="{1170A3AA-4210-FB4E-9790-9D6891AFF655}"/>
              </a:ext>
            </a:extLst>
          </p:cNvPr>
          <p:cNvCxnSpPr>
            <a:cxnSpLocks/>
          </p:cNvCxnSpPr>
          <p:nvPr userDrawn="1"/>
        </p:nvCxnSpPr>
        <p:spPr>
          <a:xfrm>
            <a:off x="533400" y="1104900"/>
            <a:ext cx="11119104"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28B6F196-1924-E341-B33B-77AEF4A875CF}"/>
              </a:ext>
            </a:extLst>
          </p:cNvPr>
          <p:cNvSpPr>
            <a:spLocks noGrp="1"/>
          </p:cNvSpPr>
          <p:nvPr>
            <p:ph type="title"/>
          </p:nvPr>
        </p:nvSpPr>
        <p:spPr>
          <a:xfrm>
            <a:off x="444500" y="430609"/>
            <a:ext cx="9146972" cy="640080"/>
          </a:xfrm>
          <a:prstGeom prst="rect">
            <a:avLst/>
          </a:prstGeom>
        </p:spPr>
        <p:txBody>
          <a:bodyPr>
            <a:normAutofit/>
          </a:bodyPr>
          <a:lstStyle>
            <a:lvl1pPr>
              <a:defRPr sz="2800"/>
            </a:lvl1pPr>
          </a:lstStyle>
          <a:p>
            <a:r>
              <a:rPr lang="en-US"/>
              <a:t>Click to edit Master title style</a:t>
            </a:r>
          </a:p>
        </p:txBody>
      </p:sp>
    </p:spTree>
    <p:extLst>
      <p:ext uri="{BB962C8B-B14F-4D97-AF65-F5344CB8AC3E}">
        <p14:creationId xmlns:p14="http://schemas.microsoft.com/office/powerpoint/2010/main" val="2736486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BE2BF-67D0-421C-B0EA-C2FDA38E908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19ED459D-4DBB-4B08-B28E-38CB294598EB}"/>
              </a:ext>
            </a:extLst>
          </p:cNvPr>
          <p:cNvSpPr>
            <a:spLocks noGrp="1"/>
          </p:cNvSpPr>
          <p:nvPr>
            <p:ph sz="half" idx="1"/>
          </p:nvPr>
        </p:nvSpPr>
        <p:spPr>
          <a:xfrm>
            <a:off x="838200" y="1825625"/>
            <a:ext cx="5181601"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9D5826-9D5D-45F7-9039-C9593873510D}"/>
              </a:ext>
            </a:extLst>
          </p:cNvPr>
          <p:cNvSpPr>
            <a:spLocks noGrp="1"/>
          </p:cNvSpPr>
          <p:nvPr>
            <p:ph sz="half" idx="2"/>
          </p:nvPr>
        </p:nvSpPr>
        <p:spPr>
          <a:xfrm>
            <a:off x="6172200" y="1825625"/>
            <a:ext cx="5181601"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C35230-6E6B-4AE2-A238-476A2293EE28}"/>
              </a:ext>
            </a:extLst>
          </p:cNvPr>
          <p:cNvSpPr>
            <a:spLocks noGrp="1"/>
          </p:cNvSpPr>
          <p:nvPr>
            <p:ph type="dt" sz="half" idx="10"/>
          </p:nvPr>
        </p:nvSpPr>
        <p:spPr/>
        <p:txBody>
          <a:bodyPr/>
          <a:lstStyle/>
          <a:p>
            <a:fld id="{703E2F8D-62B3-48AF-BAF5-944399905ED0}" type="datetimeFigureOut">
              <a:rPr lang="en-US" smtClean="0"/>
              <a:t>10/11/23</a:t>
            </a:fld>
            <a:endParaRPr lang="en-US" dirty="0"/>
          </a:p>
        </p:txBody>
      </p:sp>
      <p:sp>
        <p:nvSpPr>
          <p:cNvPr id="6" name="Footer Placeholder 5">
            <a:extLst>
              <a:ext uri="{FF2B5EF4-FFF2-40B4-BE49-F238E27FC236}">
                <a16:creationId xmlns:a16="http://schemas.microsoft.com/office/drawing/2014/main" id="{B3EC195B-3566-4F5A-8A17-C0D96E0DC8A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5A64FFA-F5D7-4974-90D5-37C1E4F5D4C4}"/>
              </a:ext>
            </a:extLst>
          </p:cNvPr>
          <p:cNvSpPr>
            <a:spLocks noGrp="1"/>
          </p:cNvSpPr>
          <p:nvPr>
            <p:ph type="sldNum" sz="quarter" idx="12"/>
          </p:nvPr>
        </p:nvSpPr>
        <p:spPr/>
        <p:txBody>
          <a:bodyPr/>
          <a:lstStyle/>
          <a:p>
            <a:fld id="{5F44216D-285E-4743-ADC0-F517FFC76697}" type="slidenum">
              <a:rPr lang="en-US" smtClean="0"/>
              <a:t>‹Nr.›</a:t>
            </a:fld>
            <a:endParaRPr lang="en-US" dirty="0"/>
          </a:p>
        </p:txBody>
      </p:sp>
    </p:spTree>
    <p:extLst>
      <p:ext uri="{BB962C8B-B14F-4D97-AF65-F5344CB8AC3E}">
        <p14:creationId xmlns:p14="http://schemas.microsoft.com/office/powerpoint/2010/main" val="1284014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93013-51BB-4A17-B3BD-969427C676B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965D238-163E-4CA0-8D72-013A528AF55D}"/>
              </a:ext>
            </a:extLst>
          </p:cNvPr>
          <p:cNvSpPr>
            <a:spLocks noGrp="1"/>
          </p:cNvSpPr>
          <p:nvPr>
            <p:ph type="body" idx="1"/>
          </p:nvPr>
        </p:nvSpPr>
        <p:spPr>
          <a:xfrm>
            <a:off x="839789" y="1681164"/>
            <a:ext cx="5157787" cy="823912"/>
          </a:xfrm>
          <a:prstGeom prst="rect">
            <a:avLst/>
          </a:prstGeom>
        </p:spPr>
        <p:txBody>
          <a:bodyPr anchor="b"/>
          <a:lstStyle>
            <a:lvl1pPr marL="0" indent="0">
              <a:buNone/>
              <a:defRPr sz="2400" b="1"/>
            </a:lvl1pPr>
            <a:lvl2pPr marL="457196" indent="0">
              <a:buNone/>
              <a:defRPr sz="2000" b="1"/>
            </a:lvl2pPr>
            <a:lvl3pPr marL="914391" indent="0">
              <a:buNone/>
              <a:defRPr sz="1800" b="1"/>
            </a:lvl3pPr>
            <a:lvl4pPr marL="1371587" indent="0">
              <a:buNone/>
              <a:defRPr sz="1600" b="1"/>
            </a:lvl4pPr>
            <a:lvl5pPr marL="1828783" indent="0">
              <a:buNone/>
              <a:defRPr sz="1600" b="1"/>
            </a:lvl5pPr>
            <a:lvl6pPr marL="2285978" indent="0">
              <a:buNone/>
              <a:defRPr sz="1600" b="1"/>
            </a:lvl6pPr>
            <a:lvl7pPr marL="2743174" indent="0">
              <a:buNone/>
              <a:defRPr sz="1600" b="1"/>
            </a:lvl7pPr>
            <a:lvl8pPr marL="3200370" indent="0">
              <a:buNone/>
              <a:defRPr sz="1600" b="1"/>
            </a:lvl8pPr>
            <a:lvl9pPr marL="3657565"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74BFD3-F57E-442B-B0D6-44B28B98ABBA}"/>
              </a:ext>
            </a:extLst>
          </p:cNvPr>
          <p:cNvSpPr>
            <a:spLocks noGrp="1"/>
          </p:cNvSpPr>
          <p:nvPr>
            <p:ph sz="half" idx="2"/>
          </p:nvPr>
        </p:nvSpPr>
        <p:spPr>
          <a:xfrm>
            <a:off x="839789"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6C678E-A9F6-402F-AB68-0001BA3C2376}"/>
              </a:ext>
            </a:extLst>
          </p:cNvPr>
          <p:cNvSpPr>
            <a:spLocks noGrp="1"/>
          </p:cNvSpPr>
          <p:nvPr>
            <p:ph type="body" sz="quarter" idx="3"/>
          </p:nvPr>
        </p:nvSpPr>
        <p:spPr>
          <a:xfrm>
            <a:off x="6172201" y="1681164"/>
            <a:ext cx="5183188" cy="823912"/>
          </a:xfrm>
          <a:prstGeom prst="rect">
            <a:avLst/>
          </a:prstGeom>
        </p:spPr>
        <p:txBody>
          <a:bodyPr anchor="b"/>
          <a:lstStyle>
            <a:lvl1pPr marL="0" indent="0">
              <a:buNone/>
              <a:defRPr sz="2400" b="1"/>
            </a:lvl1pPr>
            <a:lvl2pPr marL="457196" indent="0">
              <a:buNone/>
              <a:defRPr sz="2000" b="1"/>
            </a:lvl2pPr>
            <a:lvl3pPr marL="914391" indent="0">
              <a:buNone/>
              <a:defRPr sz="1800" b="1"/>
            </a:lvl3pPr>
            <a:lvl4pPr marL="1371587" indent="0">
              <a:buNone/>
              <a:defRPr sz="1600" b="1"/>
            </a:lvl4pPr>
            <a:lvl5pPr marL="1828783" indent="0">
              <a:buNone/>
              <a:defRPr sz="1600" b="1"/>
            </a:lvl5pPr>
            <a:lvl6pPr marL="2285978" indent="0">
              <a:buNone/>
              <a:defRPr sz="1600" b="1"/>
            </a:lvl6pPr>
            <a:lvl7pPr marL="2743174" indent="0">
              <a:buNone/>
              <a:defRPr sz="1600" b="1"/>
            </a:lvl7pPr>
            <a:lvl8pPr marL="3200370" indent="0">
              <a:buNone/>
              <a:defRPr sz="1600" b="1"/>
            </a:lvl8pPr>
            <a:lvl9pPr marL="3657565"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C1CE1F-0133-4A8E-9510-3927C275ADB7}"/>
              </a:ext>
            </a:extLst>
          </p:cNvPr>
          <p:cNvSpPr>
            <a:spLocks noGrp="1"/>
          </p:cNvSpPr>
          <p:nvPr>
            <p:ph sz="quarter" idx="4"/>
          </p:nvPr>
        </p:nvSpPr>
        <p:spPr>
          <a:xfrm>
            <a:off x="6172201"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812791-1A66-47A2-B8AB-CF2C8494CA0A}"/>
              </a:ext>
            </a:extLst>
          </p:cNvPr>
          <p:cNvSpPr>
            <a:spLocks noGrp="1"/>
          </p:cNvSpPr>
          <p:nvPr>
            <p:ph type="dt" sz="half" idx="10"/>
          </p:nvPr>
        </p:nvSpPr>
        <p:spPr/>
        <p:txBody>
          <a:bodyPr/>
          <a:lstStyle/>
          <a:p>
            <a:fld id="{703E2F8D-62B3-48AF-BAF5-944399905ED0}" type="datetimeFigureOut">
              <a:rPr lang="en-US" smtClean="0"/>
              <a:t>10/11/23</a:t>
            </a:fld>
            <a:endParaRPr lang="en-US" dirty="0"/>
          </a:p>
        </p:txBody>
      </p:sp>
      <p:sp>
        <p:nvSpPr>
          <p:cNvPr id="8" name="Footer Placeholder 7">
            <a:extLst>
              <a:ext uri="{FF2B5EF4-FFF2-40B4-BE49-F238E27FC236}">
                <a16:creationId xmlns:a16="http://schemas.microsoft.com/office/drawing/2014/main" id="{4433D370-BE25-4CF9-8D18-A8B0D6286AC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CFF9EFB-2082-4B18-8532-2E058DF98F6F}"/>
              </a:ext>
            </a:extLst>
          </p:cNvPr>
          <p:cNvSpPr>
            <a:spLocks noGrp="1"/>
          </p:cNvSpPr>
          <p:nvPr>
            <p:ph type="sldNum" sz="quarter" idx="12"/>
          </p:nvPr>
        </p:nvSpPr>
        <p:spPr/>
        <p:txBody>
          <a:bodyPr/>
          <a:lstStyle/>
          <a:p>
            <a:fld id="{5F44216D-285E-4743-ADC0-F517FFC76697}" type="slidenum">
              <a:rPr lang="en-US" smtClean="0"/>
              <a:t>‹Nr.›</a:t>
            </a:fld>
            <a:endParaRPr lang="en-US" dirty="0"/>
          </a:p>
        </p:txBody>
      </p:sp>
    </p:spTree>
    <p:extLst>
      <p:ext uri="{BB962C8B-B14F-4D97-AF65-F5344CB8AC3E}">
        <p14:creationId xmlns:p14="http://schemas.microsoft.com/office/powerpoint/2010/main" val="37933235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A482C-C319-43FD-93FF-980D21E2E19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203A496-9194-4AF3-A700-304E648B30AF}"/>
              </a:ext>
            </a:extLst>
          </p:cNvPr>
          <p:cNvSpPr>
            <a:spLocks noGrp="1"/>
          </p:cNvSpPr>
          <p:nvPr>
            <p:ph type="dt" sz="half" idx="10"/>
          </p:nvPr>
        </p:nvSpPr>
        <p:spPr/>
        <p:txBody>
          <a:bodyPr/>
          <a:lstStyle/>
          <a:p>
            <a:fld id="{703E2F8D-62B3-48AF-BAF5-944399905ED0}" type="datetimeFigureOut">
              <a:rPr lang="en-US" smtClean="0"/>
              <a:t>10/11/23</a:t>
            </a:fld>
            <a:endParaRPr lang="en-US" dirty="0"/>
          </a:p>
        </p:txBody>
      </p:sp>
      <p:sp>
        <p:nvSpPr>
          <p:cNvPr id="4" name="Footer Placeholder 3">
            <a:extLst>
              <a:ext uri="{FF2B5EF4-FFF2-40B4-BE49-F238E27FC236}">
                <a16:creationId xmlns:a16="http://schemas.microsoft.com/office/drawing/2014/main" id="{5303CEB3-10DB-4C6B-B786-6EA61FEAF4E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E36A844B-2D32-4E86-8B10-61DBDBE59C29}"/>
              </a:ext>
            </a:extLst>
          </p:cNvPr>
          <p:cNvSpPr>
            <a:spLocks noGrp="1"/>
          </p:cNvSpPr>
          <p:nvPr>
            <p:ph type="sldNum" sz="quarter" idx="12"/>
          </p:nvPr>
        </p:nvSpPr>
        <p:spPr/>
        <p:txBody>
          <a:bodyPr/>
          <a:lstStyle/>
          <a:p>
            <a:fld id="{5F44216D-285E-4743-ADC0-F517FFC76697}" type="slidenum">
              <a:rPr lang="en-US" smtClean="0"/>
              <a:t>‹Nr.›</a:t>
            </a:fld>
            <a:endParaRPr lang="en-US" dirty="0"/>
          </a:p>
        </p:txBody>
      </p:sp>
    </p:spTree>
    <p:extLst>
      <p:ext uri="{BB962C8B-B14F-4D97-AF65-F5344CB8AC3E}">
        <p14:creationId xmlns:p14="http://schemas.microsoft.com/office/powerpoint/2010/main" val="3983742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21782B-EB6A-4988-856E-D6637A15B30A}"/>
              </a:ext>
            </a:extLst>
          </p:cNvPr>
          <p:cNvSpPr>
            <a:spLocks noGrp="1"/>
          </p:cNvSpPr>
          <p:nvPr>
            <p:ph type="dt" sz="half" idx="10"/>
          </p:nvPr>
        </p:nvSpPr>
        <p:spPr/>
        <p:txBody>
          <a:bodyPr/>
          <a:lstStyle/>
          <a:p>
            <a:fld id="{703E2F8D-62B3-48AF-BAF5-944399905ED0}" type="datetimeFigureOut">
              <a:rPr lang="en-US" smtClean="0"/>
              <a:t>10/11/23</a:t>
            </a:fld>
            <a:endParaRPr lang="en-US" dirty="0"/>
          </a:p>
        </p:txBody>
      </p:sp>
      <p:sp>
        <p:nvSpPr>
          <p:cNvPr id="3" name="Footer Placeholder 2">
            <a:extLst>
              <a:ext uri="{FF2B5EF4-FFF2-40B4-BE49-F238E27FC236}">
                <a16:creationId xmlns:a16="http://schemas.microsoft.com/office/drawing/2014/main" id="{161005B5-4499-443A-AEC7-4504692A5F9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75E9E49-7000-42FC-9389-8FC847AA8505}"/>
              </a:ext>
            </a:extLst>
          </p:cNvPr>
          <p:cNvSpPr>
            <a:spLocks noGrp="1"/>
          </p:cNvSpPr>
          <p:nvPr>
            <p:ph type="sldNum" sz="quarter" idx="12"/>
          </p:nvPr>
        </p:nvSpPr>
        <p:spPr/>
        <p:txBody>
          <a:bodyPr/>
          <a:lstStyle/>
          <a:p>
            <a:fld id="{5F44216D-285E-4743-ADC0-F517FFC76697}" type="slidenum">
              <a:rPr lang="en-US" smtClean="0"/>
              <a:t>‹Nr.›</a:t>
            </a:fld>
            <a:endParaRPr lang="en-US" dirty="0"/>
          </a:p>
        </p:txBody>
      </p:sp>
    </p:spTree>
    <p:extLst>
      <p:ext uri="{BB962C8B-B14F-4D97-AF65-F5344CB8AC3E}">
        <p14:creationId xmlns:p14="http://schemas.microsoft.com/office/powerpoint/2010/main" val="2183066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EFE04-76D2-4EE9-82B4-6CF8BDAEF1A2}"/>
              </a:ext>
            </a:extLst>
          </p:cNvPr>
          <p:cNvSpPr>
            <a:spLocks noGrp="1"/>
          </p:cNvSpPr>
          <p:nvPr>
            <p:ph type="title"/>
          </p:nvPr>
        </p:nvSpPr>
        <p:spPr>
          <a:xfrm>
            <a:off x="839789"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0215A4-C64A-4FDE-8E67-809F9ECFC281}"/>
              </a:ext>
            </a:extLst>
          </p:cNvPr>
          <p:cNvSpPr>
            <a:spLocks noGrp="1"/>
          </p:cNvSpPr>
          <p:nvPr>
            <p:ph idx="1"/>
          </p:nvPr>
        </p:nvSpPr>
        <p:spPr>
          <a:xfrm>
            <a:off x="5183189"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0899654-FEE0-4F7C-9F7E-E61364191555}"/>
              </a:ext>
            </a:extLst>
          </p:cNvPr>
          <p:cNvSpPr>
            <a:spLocks noGrp="1"/>
          </p:cNvSpPr>
          <p:nvPr>
            <p:ph type="body" sz="half" idx="2"/>
          </p:nvPr>
        </p:nvSpPr>
        <p:spPr>
          <a:xfrm>
            <a:off x="839789" y="2057401"/>
            <a:ext cx="3932237" cy="3811588"/>
          </a:xfrm>
          <a:prstGeom prst="rect">
            <a:avLst/>
          </a:prstGeom>
        </p:spPr>
        <p:txBody>
          <a:bodyPr/>
          <a:lstStyle>
            <a:lvl1pPr marL="0" indent="0">
              <a:buNone/>
              <a:defRPr sz="1600"/>
            </a:lvl1pPr>
            <a:lvl2pPr marL="457196" indent="0">
              <a:buNone/>
              <a:defRPr sz="1400"/>
            </a:lvl2pPr>
            <a:lvl3pPr marL="914391" indent="0">
              <a:buNone/>
              <a:defRPr sz="1200"/>
            </a:lvl3pPr>
            <a:lvl4pPr marL="1371587" indent="0">
              <a:buNone/>
              <a:defRPr sz="1000"/>
            </a:lvl4pPr>
            <a:lvl5pPr marL="1828783" indent="0">
              <a:buNone/>
              <a:defRPr sz="1000"/>
            </a:lvl5pPr>
            <a:lvl6pPr marL="2285978" indent="0">
              <a:buNone/>
              <a:defRPr sz="1000"/>
            </a:lvl6pPr>
            <a:lvl7pPr marL="2743174" indent="0">
              <a:buNone/>
              <a:defRPr sz="1000"/>
            </a:lvl7pPr>
            <a:lvl8pPr marL="3200370" indent="0">
              <a:buNone/>
              <a:defRPr sz="1000"/>
            </a:lvl8pPr>
            <a:lvl9pPr marL="3657565"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0672D7-560C-46F5-B38A-5864AF61BD82}"/>
              </a:ext>
            </a:extLst>
          </p:cNvPr>
          <p:cNvSpPr>
            <a:spLocks noGrp="1"/>
          </p:cNvSpPr>
          <p:nvPr>
            <p:ph type="dt" sz="half" idx="10"/>
          </p:nvPr>
        </p:nvSpPr>
        <p:spPr/>
        <p:txBody>
          <a:bodyPr/>
          <a:lstStyle/>
          <a:p>
            <a:fld id="{703E2F8D-62B3-48AF-BAF5-944399905ED0}" type="datetimeFigureOut">
              <a:rPr lang="en-US" smtClean="0"/>
              <a:t>10/11/23</a:t>
            </a:fld>
            <a:endParaRPr lang="en-US" dirty="0"/>
          </a:p>
        </p:txBody>
      </p:sp>
      <p:sp>
        <p:nvSpPr>
          <p:cNvPr id="6" name="Footer Placeholder 5">
            <a:extLst>
              <a:ext uri="{FF2B5EF4-FFF2-40B4-BE49-F238E27FC236}">
                <a16:creationId xmlns:a16="http://schemas.microsoft.com/office/drawing/2014/main" id="{83333971-AB39-461C-BCDD-6F82E9DF4F5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7E7803C-62B5-41B0-9BE1-73F066620140}"/>
              </a:ext>
            </a:extLst>
          </p:cNvPr>
          <p:cNvSpPr>
            <a:spLocks noGrp="1"/>
          </p:cNvSpPr>
          <p:nvPr>
            <p:ph type="sldNum" sz="quarter" idx="12"/>
          </p:nvPr>
        </p:nvSpPr>
        <p:spPr/>
        <p:txBody>
          <a:bodyPr/>
          <a:lstStyle/>
          <a:p>
            <a:fld id="{5F44216D-285E-4743-ADC0-F517FFC76697}" type="slidenum">
              <a:rPr lang="en-US" smtClean="0"/>
              <a:t>‹Nr.›</a:t>
            </a:fld>
            <a:endParaRPr lang="en-US" dirty="0"/>
          </a:p>
        </p:txBody>
      </p:sp>
    </p:spTree>
    <p:extLst>
      <p:ext uri="{BB962C8B-B14F-4D97-AF65-F5344CB8AC3E}">
        <p14:creationId xmlns:p14="http://schemas.microsoft.com/office/powerpoint/2010/main" val="2630835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7523E-938F-438E-ACC4-357650D6A3F1}"/>
              </a:ext>
            </a:extLst>
          </p:cNvPr>
          <p:cNvSpPr>
            <a:spLocks noGrp="1"/>
          </p:cNvSpPr>
          <p:nvPr>
            <p:ph type="title"/>
          </p:nvPr>
        </p:nvSpPr>
        <p:spPr>
          <a:xfrm>
            <a:off x="839789"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C72DA9-4F67-4E76-B94A-2A066F0CC926}"/>
              </a:ext>
            </a:extLst>
          </p:cNvPr>
          <p:cNvSpPr>
            <a:spLocks noGrp="1"/>
          </p:cNvSpPr>
          <p:nvPr>
            <p:ph type="pic" idx="1"/>
          </p:nvPr>
        </p:nvSpPr>
        <p:spPr>
          <a:xfrm>
            <a:off x="5183189" y="987426"/>
            <a:ext cx="6172200" cy="4873625"/>
          </a:xfrm>
          <a:prstGeom prst="rect">
            <a:avLst/>
          </a:prstGeom>
        </p:spPr>
        <p:txBody>
          <a:bodyPr/>
          <a:lstStyle>
            <a:lvl1pPr marL="0" indent="0">
              <a:buNone/>
              <a:defRPr sz="3200"/>
            </a:lvl1pPr>
            <a:lvl2pPr marL="457196" indent="0">
              <a:buNone/>
              <a:defRPr sz="2800"/>
            </a:lvl2pPr>
            <a:lvl3pPr marL="914391" indent="0">
              <a:buNone/>
              <a:defRPr sz="2400"/>
            </a:lvl3pPr>
            <a:lvl4pPr marL="1371587" indent="0">
              <a:buNone/>
              <a:defRPr sz="2000"/>
            </a:lvl4pPr>
            <a:lvl5pPr marL="1828783" indent="0">
              <a:buNone/>
              <a:defRPr sz="2000"/>
            </a:lvl5pPr>
            <a:lvl6pPr marL="2285978" indent="0">
              <a:buNone/>
              <a:defRPr sz="2000"/>
            </a:lvl6pPr>
            <a:lvl7pPr marL="2743174" indent="0">
              <a:buNone/>
              <a:defRPr sz="2000"/>
            </a:lvl7pPr>
            <a:lvl8pPr marL="3200370" indent="0">
              <a:buNone/>
              <a:defRPr sz="2000"/>
            </a:lvl8pPr>
            <a:lvl9pPr marL="3657565"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6E2FDD4-868B-425C-9784-E80DB7C0150E}"/>
              </a:ext>
            </a:extLst>
          </p:cNvPr>
          <p:cNvSpPr>
            <a:spLocks noGrp="1"/>
          </p:cNvSpPr>
          <p:nvPr>
            <p:ph type="body" sz="half" idx="2"/>
          </p:nvPr>
        </p:nvSpPr>
        <p:spPr>
          <a:xfrm>
            <a:off x="839789" y="2057401"/>
            <a:ext cx="3932237" cy="3811588"/>
          </a:xfrm>
          <a:prstGeom prst="rect">
            <a:avLst/>
          </a:prstGeom>
        </p:spPr>
        <p:txBody>
          <a:bodyPr/>
          <a:lstStyle>
            <a:lvl1pPr marL="0" indent="0">
              <a:buNone/>
              <a:defRPr sz="1600"/>
            </a:lvl1pPr>
            <a:lvl2pPr marL="457196" indent="0">
              <a:buNone/>
              <a:defRPr sz="1400"/>
            </a:lvl2pPr>
            <a:lvl3pPr marL="914391" indent="0">
              <a:buNone/>
              <a:defRPr sz="1200"/>
            </a:lvl3pPr>
            <a:lvl4pPr marL="1371587" indent="0">
              <a:buNone/>
              <a:defRPr sz="1000"/>
            </a:lvl4pPr>
            <a:lvl5pPr marL="1828783" indent="0">
              <a:buNone/>
              <a:defRPr sz="1000"/>
            </a:lvl5pPr>
            <a:lvl6pPr marL="2285978" indent="0">
              <a:buNone/>
              <a:defRPr sz="1000"/>
            </a:lvl6pPr>
            <a:lvl7pPr marL="2743174" indent="0">
              <a:buNone/>
              <a:defRPr sz="1000"/>
            </a:lvl7pPr>
            <a:lvl8pPr marL="3200370" indent="0">
              <a:buNone/>
              <a:defRPr sz="1000"/>
            </a:lvl8pPr>
            <a:lvl9pPr marL="3657565"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853192-BC34-458B-84D8-10413109E1AF}"/>
              </a:ext>
            </a:extLst>
          </p:cNvPr>
          <p:cNvSpPr>
            <a:spLocks noGrp="1"/>
          </p:cNvSpPr>
          <p:nvPr>
            <p:ph type="dt" sz="half" idx="10"/>
          </p:nvPr>
        </p:nvSpPr>
        <p:spPr/>
        <p:txBody>
          <a:bodyPr/>
          <a:lstStyle/>
          <a:p>
            <a:fld id="{703E2F8D-62B3-48AF-BAF5-944399905ED0}" type="datetimeFigureOut">
              <a:rPr lang="en-US" smtClean="0"/>
              <a:t>10/11/23</a:t>
            </a:fld>
            <a:endParaRPr lang="en-US" dirty="0"/>
          </a:p>
        </p:txBody>
      </p:sp>
      <p:sp>
        <p:nvSpPr>
          <p:cNvPr id="6" name="Footer Placeholder 5">
            <a:extLst>
              <a:ext uri="{FF2B5EF4-FFF2-40B4-BE49-F238E27FC236}">
                <a16:creationId xmlns:a16="http://schemas.microsoft.com/office/drawing/2014/main" id="{AC4140DD-DF78-4ACA-994A-2C80E820B3C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B255A00-460B-4060-8FC4-6AE015CD05AA}"/>
              </a:ext>
            </a:extLst>
          </p:cNvPr>
          <p:cNvSpPr>
            <a:spLocks noGrp="1"/>
          </p:cNvSpPr>
          <p:nvPr>
            <p:ph type="sldNum" sz="quarter" idx="12"/>
          </p:nvPr>
        </p:nvSpPr>
        <p:spPr/>
        <p:txBody>
          <a:bodyPr/>
          <a:lstStyle/>
          <a:p>
            <a:fld id="{5F44216D-285E-4743-ADC0-F517FFC76697}" type="slidenum">
              <a:rPr lang="en-US" smtClean="0"/>
              <a:t>‹Nr.›</a:t>
            </a:fld>
            <a:endParaRPr lang="en-US" dirty="0"/>
          </a:p>
        </p:txBody>
      </p:sp>
    </p:spTree>
    <p:extLst>
      <p:ext uri="{BB962C8B-B14F-4D97-AF65-F5344CB8AC3E}">
        <p14:creationId xmlns:p14="http://schemas.microsoft.com/office/powerpoint/2010/main" val="4142786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38DD69-FB8A-4188-BFE4-CBF509E5E1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7815C50-137C-4155-8543-556E7E213F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C6A1DE-66DD-40F1-896C-01B693106E56}"/>
              </a:ext>
            </a:extLst>
          </p:cNvPr>
          <p:cNvSpPr>
            <a:spLocks noGrp="1"/>
          </p:cNvSpPr>
          <p:nvPr>
            <p:ph type="dt" sz="half" idx="2"/>
          </p:nvPr>
        </p:nvSpPr>
        <p:spPr>
          <a:xfrm>
            <a:off x="838200" y="6356351"/>
            <a:ext cx="274320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3E2F8D-62B3-48AF-BAF5-944399905ED0}" type="datetimeFigureOut">
              <a:rPr lang="en-US" smtClean="0"/>
              <a:t>10/11/23</a:t>
            </a:fld>
            <a:endParaRPr lang="en-US" dirty="0"/>
          </a:p>
        </p:txBody>
      </p:sp>
      <p:sp>
        <p:nvSpPr>
          <p:cNvPr id="5" name="Footer Placeholder 4">
            <a:extLst>
              <a:ext uri="{FF2B5EF4-FFF2-40B4-BE49-F238E27FC236}">
                <a16:creationId xmlns:a16="http://schemas.microsoft.com/office/drawing/2014/main" id="{E07912B1-2F8B-49C2-9253-FDAAEF5D9451}"/>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743CF23-BB91-472C-8560-11C5F5282E38}"/>
              </a:ext>
            </a:extLst>
          </p:cNvPr>
          <p:cNvSpPr>
            <a:spLocks noGrp="1"/>
          </p:cNvSpPr>
          <p:nvPr>
            <p:ph type="sldNum" sz="quarter" idx="4"/>
          </p:nvPr>
        </p:nvSpPr>
        <p:spPr>
          <a:xfrm>
            <a:off x="8610600" y="6356351"/>
            <a:ext cx="274320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44216D-285E-4743-ADC0-F517FFC76697}" type="slidenum">
              <a:rPr lang="en-US" smtClean="0"/>
              <a:t>‹Nr.›</a:t>
            </a:fld>
            <a:endParaRPr lang="en-US" dirty="0"/>
          </a:p>
        </p:txBody>
      </p:sp>
    </p:spTree>
    <p:extLst>
      <p:ext uri="{BB962C8B-B14F-4D97-AF65-F5344CB8AC3E}">
        <p14:creationId xmlns:p14="http://schemas.microsoft.com/office/powerpoint/2010/main" val="6829154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9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8" indent="-228598" algn="l" defTabSz="9143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3" indent="-228598" algn="l" defTabSz="91439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89" indent="-228598" algn="l" defTabSz="91439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85"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80"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91" rtl="0" eaLnBrk="1" latinLnBrk="0" hangingPunct="1">
        <a:defRPr sz="1800" kern="1200">
          <a:solidFill>
            <a:schemeClr val="tx1"/>
          </a:solidFill>
          <a:latin typeface="+mn-lt"/>
          <a:ea typeface="+mn-ea"/>
          <a:cs typeface="+mn-cs"/>
        </a:defRPr>
      </a:lvl1pPr>
      <a:lvl2pPr marL="457196" algn="l" defTabSz="914391" rtl="0" eaLnBrk="1" latinLnBrk="0" hangingPunct="1">
        <a:defRPr sz="1800" kern="1200">
          <a:solidFill>
            <a:schemeClr val="tx1"/>
          </a:solidFill>
          <a:latin typeface="+mn-lt"/>
          <a:ea typeface="+mn-ea"/>
          <a:cs typeface="+mn-cs"/>
        </a:defRPr>
      </a:lvl2pPr>
      <a:lvl3pPr marL="914391" algn="l" defTabSz="914391" rtl="0" eaLnBrk="1" latinLnBrk="0" hangingPunct="1">
        <a:defRPr sz="1800" kern="1200">
          <a:solidFill>
            <a:schemeClr val="tx1"/>
          </a:solidFill>
          <a:latin typeface="+mn-lt"/>
          <a:ea typeface="+mn-ea"/>
          <a:cs typeface="+mn-cs"/>
        </a:defRPr>
      </a:lvl3pPr>
      <a:lvl4pPr marL="1371587" algn="l" defTabSz="914391" rtl="0" eaLnBrk="1" latinLnBrk="0" hangingPunct="1">
        <a:defRPr sz="1800" kern="1200">
          <a:solidFill>
            <a:schemeClr val="tx1"/>
          </a:solidFill>
          <a:latin typeface="+mn-lt"/>
          <a:ea typeface="+mn-ea"/>
          <a:cs typeface="+mn-cs"/>
        </a:defRPr>
      </a:lvl4pPr>
      <a:lvl5pPr marL="1828783" algn="l" defTabSz="914391" rtl="0" eaLnBrk="1" latinLnBrk="0" hangingPunct="1">
        <a:defRPr sz="1800" kern="1200">
          <a:solidFill>
            <a:schemeClr val="tx1"/>
          </a:solidFill>
          <a:latin typeface="+mn-lt"/>
          <a:ea typeface="+mn-ea"/>
          <a:cs typeface="+mn-cs"/>
        </a:defRPr>
      </a:lvl5pPr>
      <a:lvl6pPr marL="2285978" algn="l" defTabSz="914391" rtl="0" eaLnBrk="1" latinLnBrk="0" hangingPunct="1">
        <a:defRPr sz="1800" kern="1200">
          <a:solidFill>
            <a:schemeClr val="tx1"/>
          </a:solidFill>
          <a:latin typeface="+mn-lt"/>
          <a:ea typeface="+mn-ea"/>
          <a:cs typeface="+mn-cs"/>
        </a:defRPr>
      </a:lvl6pPr>
      <a:lvl7pPr marL="2743174" algn="l" defTabSz="914391" rtl="0" eaLnBrk="1" latinLnBrk="0" hangingPunct="1">
        <a:defRPr sz="1800" kern="1200">
          <a:solidFill>
            <a:schemeClr val="tx1"/>
          </a:solidFill>
          <a:latin typeface="+mn-lt"/>
          <a:ea typeface="+mn-ea"/>
          <a:cs typeface="+mn-cs"/>
        </a:defRPr>
      </a:lvl7pPr>
      <a:lvl8pPr marL="3200370" algn="l" defTabSz="914391" rtl="0" eaLnBrk="1" latinLnBrk="0" hangingPunct="1">
        <a:defRPr sz="1800" kern="1200">
          <a:solidFill>
            <a:schemeClr val="tx1"/>
          </a:solidFill>
          <a:latin typeface="+mn-lt"/>
          <a:ea typeface="+mn-ea"/>
          <a:cs typeface="+mn-cs"/>
        </a:defRPr>
      </a:lvl8pPr>
      <a:lvl9pPr marL="3657565" algn="l" defTabSz="91439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etectron2.readthedocs.io/en/v0.4.1/_modules/detectron2/modeling/backbone/resnet.html" TargetMode="External"/><Relationship Id="rId2" Type="http://schemas.openxmlformats.org/officeDocument/2006/relationships/hyperlink" Target="https://medium.com/analytics-vidhya/detectron2-by-facebook-ai-research-is-here-b666987ad8b8"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ItamarRocha/GANdido-Portinari/tree/main"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A676FD5-9395-6D22-C715-A74FF0995F51}"/>
              </a:ext>
            </a:extLst>
          </p:cNvPr>
          <p:cNvPicPr>
            <a:picLocks noChangeAspect="1"/>
          </p:cNvPicPr>
          <p:nvPr/>
        </p:nvPicPr>
        <p:blipFill rotWithShape="1">
          <a:blip r:embed="rId2"/>
          <a:srcRect r="5882" b="-1"/>
          <a:stretch/>
        </p:blipFill>
        <p:spPr>
          <a:xfrm>
            <a:off x="1" y="10"/>
            <a:ext cx="9669642" cy="6857990"/>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775583F-376C-40AE-9849-09070F0B5E51}"/>
              </a:ext>
            </a:extLst>
          </p:cNvPr>
          <p:cNvSpPr>
            <a:spLocks noGrp="1"/>
          </p:cNvSpPr>
          <p:nvPr>
            <p:ph type="title"/>
          </p:nvPr>
        </p:nvSpPr>
        <p:spPr>
          <a:xfrm>
            <a:off x="7531610" y="365125"/>
            <a:ext cx="3822189" cy="1899912"/>
          </a:xfrm>
        </p:spPr>
        <p:txBody>
          <a:bodyPr vert="horz" lIns="91440" tIns="45720" rIns="91440" bIns="45720" rtlCol="0" anchor="ctr">
            <a:normAutofit/>
          </a:bodyPr>
          <a:lstStyle/>
          <a:p>
            <a:pPr defTabSz="914400"/>
            <a:r>
              <a:rPr lang="en-US" sz="4000" dirty="0"/>
              <a:t>GANS Vs CNNs</a:t>
            </a:r>
            <a:br>
              <a:rPr lang="en-US" sz="4000" dirty="0"/>
            </a:br>
            <a:r>
              <a:rPr lang="en-GB" sz="1600" dirty="0"/>
              <a:t>Comparative Analysis of Image Style Transfer Algorithms</a:t>
            </a:r>
            <a:endParaRPr lang="en-US" sz="4000" dirty="0"/>
          </a:p>
        </p:txBody>
      </p:sp>
      <p:sp>
        <p:nvSpPr>
          <p:cNvPr id="5" name="Subtitle 4">
            <a:extLst>
              <a:ext uri="{FF2B5EF4-FFF2-40B4-BE49-F238E27FC236}">
                <a16:creationId xmlns:a16="http://schemas.microsoft.com/office/drawing/2014/main" id="{7165814A-5271-4039-9F12-014787DA9EF7}"/>
              </a:ext>
            </a:extLst>
          </p:cNvPr>
          <p:cNvSpPr>
            <a:spLocks noGrp="1"/>
          </p:cNvSpPr>
          <p:nvPr>
            <p:ph sz="half" idx="1"/>
          </p:nvPr>
        </p:nvSpPr>
        <p:spPr>
          <a:xfrm>
            <a:off x="7531610" y="2434201"/>
            <a:ext cx="3822189" cy="3742762"/>
          </a:xfrm>
        </p:spPr>
        <p:txBody>
          <a:bodyPr vert="horz" lIns="91440" tIns="45720" rIns="91440" bIns="45720" rtlCol="0">
            <a:normAutofit/>
          </a:bodyPr>
          <a:lstStyle/>
          <a:p>
            <a:pPr marL="0" indent="0" defTabSz="914400">
              <a:buNone/>
            </a:pPr>
            <a:r>
              <a:rPr lang="en-GB" sz="1400" b="1" dirty="0"/>
              <a:t>Subtitle</a:t>
            </a:r>
            <a:r>
              <a:rPr lang="en-GB" sz="1400" dirty="0"/>
              <a:t>: Master's Project in Computer Vision</a:t>
            </a:r>
          </a:p>
          <a:p>
            <a:pPr marL="0" indent="0" defTabSz="914400">
              <a:buNone/>
            </a:pPr>
            <a:endParaRPr lang="en-US" sz="2000" dirty="0"/>
          </a:p>
          <a:p>
            <a:pPr marL="0" indent="0" defTabSz="914400">
              <a:buNone/>
            </a:pPr>
            <a:r>
              <a:rPr lang="en-US" sz="1400" b="1" dirty="0"/>
              <a:t>Names:</a:t>
            </a:r>
          </a:p>
          <a:p>
            <a:pPr marL="0" indent="-228600" defTabSz="914400"/>
            <a:r>
              <a:rPr lang="en-US" sz="1400" dirty="0"/>
              <a:t> Christopher T Loo</a:t>
            </a:r>
          </a:p>
          <a:p>
            <a:pPr marL="0" indent="-228600" defTabSz="914400"/>
            <a:r>
              <a:rPr lang="en-US" sz="1400" dirty="0"/>
              <a:t>Milica </a:t>
            </a:r>
            <a:r>
              <a:rPr lang="en-US" sz="1400" dirty="0" err="1"/>
              <a:t>Pajkic</a:t>
            </a:r>
            <a:endParaRPr lang="en-US" sz="1400" dirty="0"/>
          </a:p>
          <a:p>
            <a:pPr marL="0" indent="-228600" defTabSz="914400"/>
            <a:endParaRPr lang="en-US" sz="1400" dirty="0"/>
          </a:p>
          <a:p>
            <a:pPr marL="0" indent="0" defTabSz="914400">
              <a:buNone/>
            </a:pPr>
            <a:r>
              <a:rPr lang="en-US" sz="1400" dirty="0"/>
              <a:t>HSLU</a:t>
            </a:r>
          </a:p>
          <a:p>
            <a:pPr marL="0" indent="0" defTabSz="914400">
              <a:buNone/>
            </a:pPr>
            <a:endParaRPr lang="en-US" sz="2000" dirty="0"/>
          </a:p>
          <a:p>
            <a:pPr marL="0" indent="0" defTabSz="914400">
              <a:buNone/>
            </a:pPr>
            <a:r>
              <a:rPr lang="en-US" sz="1400" dirty="0"/>
              <a:t>Date: 12/10/2023</a:t>
            </a:r>
          </a:p>
          <a:p>
            <a:pPr marL="0" indent="-228600" defTabSz="914400"/>
            <a:endParaRPr lang="en-US" sz="2000" dirty="0"/>
          </a:p>
        </p:txBody>
      </p:sp>
    </p:spTree>
    <p:extLst>
      <p:ext uri="{BB962C8B-B14F-4D97-AF65-F5344CB8AC3E}">
        <p14:creationId xmlns:p14="http://schemas.microsoft.com/office/powerpoint/2010/main" val="2838590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E940F-6D6B-4FE5-8CA2-E8AE96D300C2}"/>
              </a:ext>
            </a:extLst>
          </p:cNvPr>
          <p:cNvSpPr>
            <a:spLocks noGrp="1"/>
          </p:cNvSpPr>
          <p:nvPr>
            <p:ph type="title"/>
          </p:nvPr>
        </p:nvSpPr>
        <p:spPr>
          <a:xfrm>
            <a:off x="536865" y="414843"/>
            <a:ext cx="9146972" cy="640080"/>
          </a:xfrm>
        </p:spPr>
        <p:txBody>
          <a:bodyPr>
            <a:normAutofit/>
          </a:bodyPr>
          <a:lstStyle/>
          <a:p>
            <a:r>
              <a:rPr lang="en-GB" b="1" dirty="0"/>
              <a:t>ResNet-50 Justification</a:t>
            </a:r>
            <a:endParaRPr lang="en-US" b="1" dirty="0">
              <a:solidFill>
                <a:schemeClr val="bg2">
                  <a:lumMod val="50000"/>
                </a:schemeClr>
              </a:solidFill>
              <a:latin typeface="Segoe UI Semibold" panose="020B0502040204020203" pitchFamily="34" charset="0"/>
              <a:cs typeface="Segoe UI Semibold" panose="020B0502040204020203" pitchFamily="34" charset="0"/>
            </a:endParaRPr>
          </a:p>
        </p:txBody>
      </p:sp>
      <p:sp>
        <p:nvSpPr>
          <p:cNvPr id="3" name="TextBox 2">
            <a:extLst>
              <a:ext uri="{FF2B5EF4-FFF2-40B4-BE49-F238E27FC236}">
                <a16:creationId xmlns:a16="http://schemas.microsoft.com/office/drawing/2014/main" id="{BE5328D3-0F9E-38C0-85BD-7E003E03DF99}"/>
              </a:ext>
            </a:extLst>
          </p:cNvPr>
          <p:cNvSpPr txBox="1"/>
          <p:nvPr/>
        </p:nvSpPr>
        <p:spPr>
          <a:xfrm>
            <a:off x="444500" y="1604866"/>
            <a:ext cx="184731" cy="369332"/>
          </a:xfrm>
          <a:prstGeom prst="rect">
            <a:avLst/>
          </a:prstGeom>
          <a:noFill/>
        </p:spPr>
        <p:txBody>
          <a:bodyPr wrap="none" rtlCol="0">
            <a:spAutoFit/>
          </a:bodyPr>
          <a:lstStyle/>
          <a:p>
            <a:endParaRPr lang="en-CH" dirty="0"/>
          </a:p>
        </p:txBody>
      </p:sp>
      <p:sp>
        <p:nvSpPr>
          <p:cNvPr id="5" name="TextBox 4">
            <a:extLst>
              <a:ext uri="{FF2B5EF4-FFF2-40B4-BE49-F238E27FC236}">
                <a16:creationId xmlns:a16="http://schemas.microsoft.com/office/drawing/2014/main" id="{07316523-206A-5EA2-63A6-C5AB5EFC49F2}"/>
              </a:ext>
            </a:extLst>
          </p:cNvPr>
          <p:cNvSpPr txBox="1"/>
          <p:nvPr/>
        </p:nvSpPr>
        <p:spPr>
          <a:xfrm>
            <a:off x="629231" y="1454892"/>
            <a:ext cx="6646948" cy="2585323"/>
          </a:xfrm>
          <a:prstGeom prst="rect">
            <a:avLst/>
          </a:prstGeom>
          <a:noFill/>
        </p:spPr>
        <p:txBody>
          <a:bodyPr wrap="none" rtlCol="0">
            <a:spAutoFit/>
          </a:bodyPr>
          <a:lstStyle/>
          <a:p>
            <a:r>
              <a:rPr lang="en-GB" b="1" dirty="0"/>
              <a:t>Core concepts</a:t>
            </a:r>
            <a:r>
              <a:rPr lang="en-GB" dirty="0"/>
              <a:t>:</a:t>
            </a:r>
          </a:p>
          <a:p>
            <a:pPr marL="285750" indent="-285750">
              <a:buFont typeface="Arial" panose="020B0604020202020204" pitchFamily="34" charset="0"/>
              <a:buChar char="•"/>
            </a:pPr>
            <a:r>
              <a:rPr lang="en-GB" dirty="0"/>
              <a:t>Deep residual networks, skip connections.</a:t>
            </a:r>
          </a:p>
          <a:p>
            <a:pPr>
              <a:buFont typeface="Arial" panose="020B0604020202020204" pitchFamily="34" charset="0"/>
              <a:buChar char="•"/>
            </a:pPr>
            <a:endParaRPr lang="en-GB" dirty="0"/>
          </a:p>
          <a:p>
            <a:r>
              <a:rPr lang="en-GB" b="1" dirty="0"/>
              <a:t>Previous applications</a:t>
            </a:r>
            <a:r>
              <a:rPr lang="en-GB" dirty="0"/>
              <a:t>:</a:t>
            </a:r>
          </a:p>
          <a:p>
            <a:pPr marL="285750" indent="-285750">
              <a:buFont typeface="Arial" panose="020B0604020202020204" pitchFamily="34" charset="0"/>
              <a:buChar char="•"/>
            </a:pPr>
            <a:r>
              <a:rPr lang="en-GB" dirty="0"/>
              <a:t>Feature extraction.</a:t>
            </a:r>
          </a:p>
          <a:p>
            <a:pPr>
              <a:buFont typeface="Arial" panose="020B0604020202020204" pitchFamily="34" charset="0"/>
              <a:buChar char="•"/>
            </a:pPr>
            <a:endParaRPr lang="en-GB" dirty="0"/>
          </a:p>
          <a:p>
            <a:r>
              <a:rPr lang="en-GB" b="1" dirty="0"/>
              <a:t>Modifications for this project</a:t>
            </a:r>
            <a:r>
              <a:rPr lang="en-GB" dirty="0"/>
              <a:t>:</a:t>
            </a:r>
          </a:p>
          <a:p>
            <a:pPr marL="285750" indent="-285750">
              <a:buFont typeface="Arial" panose="020B0604020202020204" pitchFamily="34" charset="0"/>
              <a:buChar char="•"/>
            </a:pPr>
            <a:r>
              <a:rPr lang="en-GB" dirty="0"/>
              <a:t>ResNet-50 transfer learning adapted for style transformation.</a:t>
            </a:r>
          </a:p>
          <a:p>
            <a:endParaRPr lang="en-CH" dirty="0"/>
          </a:p>
        </p:txBody>
      </p:sp>
      <p:pic>
        <p:nvPicPr>
          <p:cNvPr id="8" name="Picture 7" descr="A group of blue rectangular objects with black text&#10;&#10;Description automatically generated">
            <a:extLst>
              <a:ext uri="{FF2B5EF4-FFF2-40B4-BE49-F238E27FC236}">
                <a16:creationId xmlns:a16="http://schemas.microsoft.com/office/drawing/2014/main" id="{BDD64E58-B859-14CF-1094-77DDB3C20E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3075" y="3742078"/>
            <a:ext cx="9296400" cy="2991750"/>
          </a:xfrm>
          <a:prstGeom prst="rect">
            <a:avLst/>
          </a:prstGeom>
        </p:spPr>
      </p:pic>
    </p:spTree>
    <p:extLst>
      <p:ext uri="{BB962C8B-B14F-4D97-AF65-F5344CB8AC3E}">
        <p14:creationId xmlns:p14="http://schemas.microsoft.com/office/powerpoint/2010/main" val="1280054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E940F-6D6B-4FE5-8CA2-E8AE96D300C2}"/>
              </a:ext>
            </a:extLst>
          </p:cNvPr>
          <p:cNvSpPr>
            <a:spLocks noGrp="1"/>
          </p:cNvSpPr>
          <p:nvPr>
            <p:ph type="title"/>
          </p:nvPr>
        </p:nvSpPr>
        <p:spPr>
          <a:xfrm>
            <a:off x="536865" y="435872"/>
            <a:ext cx="9146972" cy="640080"/>
          </a:xfrm>
        </p:spPr>
        <p:txBody>
          <a:bodyPr>
            <a:normAutofit/>
          </a:bodyPr>
          <a:lstStyle/>
          <a:p>
            <a:r>
              <a:rPr lang="en-GB" b="1" dirty="0"/>
              <a:t>Inception V3 Justification</a:t>
            </a:r>
            <a:endParaRPr lang="en-US" b="1" dirty="0">
              <a:solidFill>
                <a:schemeClr val="bg2">
                  <a:lumMod val="50000"/>
                </a:schemeClr>
              </a:solidFill>
              <a:latin typeface="Segoe UI Semibold" panose="020B0502040204020203" pitchFamily="34" charset="0"/>
              <a:cs typeface="Segoe UI Semibold" panose="020B0502040204020203" pitchFamily="34" charset="0"/>
            </a:endParaRPr>
          </a:p>
        </p:txBody>
      </p:sp>
      <p:sp>
        <p:nvSpPr>
          <p:cNvPr id="3" name="TextBox 2">
            <a:extLst>
              <a:ext uri="{FF2B5EF4-FFF2-40B4-BE49-F238E27FC236}">
                <a16:creationId xmlns:a16="http://schemas.microsoft.com/office/drawing/2014/main" id="{BE5328D3-0F9E-38C0-85BD-7E003E03DF99}"/>
              </a:ext>
            </a:extLst>
          </p:cNvPr>
          <p:cNvSpPr txBox="1"/>
          <p:nvPr/>
        </p:nvSpPr>
        <p:spPr>
          <a:xfrm>
            <a:off x="444500" y="1604866"/>
            <a:ext cx="184731" cy="369332"/>
          </a:xfrm>
          <a:prstGeom prst="rect">
            <a:avLst/>
          </a:prstGeom>
          <a:noFill/>
        </p:spPr>
        <p:txBody>
          <a:bodyPr wrap="none" rtlCol="0">
            <a:spAutoFit/>
          </a:bodyPr>
          <a:lstStyle/>
          <a:p>
            <a:endParaRPr lang="en-CH" dirty="0"/>
          </a:p>
        </p:txBody>
      </p:sp>
      <p:sp>
        <p:nvSpPr>
          <p:cNvPr id="5" name="TextBox 4">
            <a:extLst>
              <a:ext uri="{FF2B5EF4-FFF2-40B4-BE49-F238E27FC236}">
                <a16:creationId xmlns:a16="http://schemas.microsoft.com/office/drawing/2014/main" id="{07316523-206A-5EA2-63A6-C5AB5EFC49F2}"/>
              </a:ext>
            </a:extLst>
          </p:cNvPr>
          <p:cNvSpPr txBox="1"/>
          <p:nvPr/>
        </p:nvSpPr>
        <p:spPr>
          <a:xfrm>
            <a:off x="536865" y="1365084"/>
            <a:ext cx="3937681" cy="4385816"/>
          </a:xfrm>
          <a:prstGeom prst="rect">
            <a:avLst/>
          </a:prstGeom>
          <a:noFill/>
        </p:spPr>
        <p:txBody>
          <a:bodyPr wrap="none" rtlCol="0">
            <a:spAutoFit/>
          </a:bodyPr>
          <a:lstStyle/>
          <a:p>
            <a:pPr>
              <a:lnSpc>
                <a:spcPct val="150000"/>
              </a:lnSpc>
            </a:pPr>
            <a:r>
              <a:rPr lang="en-GB" b="1" dirty="0"/>
              <a:t>Inception modules</a:t>
            </a:r>
            <a:r>
              <a:rPr lang="en-GB" dirty="0"/>
              <a:t>: </a:t>
            </a:r>
          </a:p>
          <a:p>
            <a:pPr marL="285750" indent="-285750">
              <a:lnSpc>
                <a:spcPct val="150000"/>
              </a:lnSpc>
              <a:buFont typeface="Arial" panose="020B0604020202020204" pitchFamily="34" charset="0"/>
              <a:buChar char="•"/>
            </a:pPr>
            <a:r>
              <a:rPr lang="en-GB" dirty="0"/>
              <a:t>Multi-level feature extraction.</a:t>
            </a:r>
          </a:p>
          <a:p>
            <a:pPr marL="285750" indent="-285750">
              <a:lnSpc>
                <a:spcPct val="150000"/>
              </a:lnSpc>
              <a:buFont typeface="Arial" panose="020B0604020202020204" pitchFamily="34" charset="0"/>
              <a:buChar char="•"/>
            </a:pPr>
            <a:endParaRPr lang="en-GB" dirty="0"/>
          </a:p>
          <a:p>
            <a:pPr>
              <a:lnSpc>
                <a:spcPct val="150000"/>
              </a:lnSpc>
            </a:pPr>
            <a:r>
              <a:rPr lang="en-GB" b="1" dirty="0"/>
              <a:t>Typical applications</a:t>
            </a:r>
            <a:r>
              <a:rPr lang="en-GB" dirty="0"/>
              <a:t>: </a:t>
            </a:r>
          </a:p>
          <a:p>
            <a:pPr marL="285750" indent="-285750">
              <a:lnSpc>
                <a:spcPct val="150000"/>
              </a:lnSpc>
              <a:buFont typeface="Arial" panose="020B0604020202020204" pitchFamily="34" charset="0"/>
              <a:buChar char="•"/>
            </a:pPr>
            <a:r>
              <a:rPr lang="en-GB" dirty="0"/>
              <a:t>Object recognition.</a:t>
            </a:r>
          </a:p>
          <a:p>
            <a:pPr marL="285750" indent="-285750">
              <a:lnSpc>
                <a:spcPct val="150000"/>
              </a:lnSpc>
              <a:buFont typeface="Arial" panose="020B0604020202020204" pitchFamily="34" charset="0"/>
              <a:buChar char="•"/>
            </a:pPr>
            <a:endParaRPr lang="en-GB" dirty="0"/>
          </a:p>
          <a:p>
            <a:pPr>
              <a:lnSpc>
                <a:spcPct val="150000"/>
              </a:lnSpc>
            </a:pPr>
            <a:r>
              <a:rPr lang="en-GB" b="1" dirty="0"/>
              <a:t>Relevance to this research</a:t>
            </a:r>
            <a:r>
              <a:rPr lang="en-GB" dirty="0"/>
              <a:t>: </a:t>
            </a:r>
          </a:p>
          <a:p>
            <a:pPr marL="285750" indent="-285750">
              <a:lnSpc>
                <a:spcPct val="150000"/>
              </a:lnSpc>
              <a:buFont typeface="Arial" panose="020B0604020202020204" pitchFamily="34" charset="0"/>
              <a:buChar char="•"/>
            </a:pPr>
            <a:r>
              <a:rPr lang="en-GB" dirty="0"/>
              <a:t>Low computational requirements. </a:t>
            </a:r>
          </a:p>
          <a:p>
            <a:pPr marL="285750" indent="-285750">
              <a:lnSpc>
                <a:spcPct val="150000"/>
              </a:lnSpc>
              <a:buFont typeface="Arial" panose="020B0604020202020204" pitchFamily="34" charset="0"/>
              <a:buChar char="•"/>
            </a:pPr>
            <a:r>
              <a:rPr lang="en-GB" dirty="0"/>
              <a:t>Fast results.</a:t>
            </a:r>
          </a:p>
          <a:p>
            <a:endParaRPr lang="en-GB" dirty="0"/>
          </a:p>
          <a:p>
            <a:endParaRPr lang="en-CH" dirty="0"/>
          </a:p>
        </p:txBody>
      </p:sp>
      <p:pic>
        <p:nvPicPr>
          <p:cNvPr id="2" name="Picture 1">
            <a:extLst>
              <a:ext uri="{FF2B5EF4-FFF2-40B4-BE49-F238E27FC236}">
                <a16:creationId xmlns:a16="http://schemas.microsoft.com/office/drawing/2014/main" id="{FCA0449A-F24F-FA27-9524-BBFB931252E1}"/>
              </a:ext>
            </a:extLst>
          </p:cNvPr>
          <p:cNvPicPr>
            <a:picLocks noChangeAspect="1"/>
          </p:cNvPicPr>
          <p:nvPr/>
        </p:nvPicPr>
        <p:blipFill>
          <a:blip r:embed="rId2"/>
          <a:stretch>
            <a:fillRect/>
          </a:stretch>
        </p:blipFill>
        <p:spPr>
          <a:xfrm>
            <a:off x="4173791" y="1365084"/>
            <a:ext cx="8018210" cy="4759489"/>
          </a:xfrm>
          <a:prstGeom prst="rect">
            <a:avLst/>
          </a:prstGeom>
        </p:spPr>
      </p:pic>
    </p:spTree>
    <p:extLst>
      <p:ext uri="{BB962C8B-B14F-4D97-AF65-F5344CB8AC3E}">
        <p14:creationId xmlns:p14="http://schemas.microsoft.com/office/powerpoint/2010/main" val="1829748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E940F-6D6B-4FE5-8CA2-E8AE96D300C2}"/>
              </a:ext>
            </a:extLst>
          </p:cNvPr>
          <p:cNvSpPr>
            <a:spLocks noGrp="1"/>
          </p:cNvSpPr>
          <p:nvPr>
            <p:ph type="title"/>
          </p:nvPr>
        </p:nvSpPr>
        <p:spPr>
          <a:xfrm>
            <a:off x="444500" y="414843"/>
            <a:ext cx="9146972" cy="640080"/>
          </a:xfrm>
        </p:spPr>
        <p:txBody>
          <a:bodyPr>
            <a:normAutofit/>
          </a:bodyPr>
          <a:lstStyle/>
          <a:p>
            <a:r>
              <a:rPr lang="en-GB" b="1">
                <a:latin typeface="Segoe UI Semibold" panose="020B0502040204020203" pitchFamily="34" charset="0"/>
                <a:cs typeface="Segoe UI Semibold" panose="020B0502040204020203" pitchFamily="34" charset="0"/>
              </a:rPr>
              <a:t>VGG-19 </a:t>
            </a:r>
            <a:r>
              <a:rPr lang="en-GB" b="1"/>
              <a:t>Justification</a:t>
            </a:r>
            <a:endParaRPr lang="en-US" b="1" dirty="0">
              <a:latin typeface="Segoe UI Semibold" panose="020B0502040204020203" pitchFamily="34" charset="0"/>
              <a:cs typeface="Segoe UI Semibold" panose="020B0502040204020203" pitchFamily="34" charset="0"/>
            </a:endParaRPr>
          </a:p>
        </p:txBody>
      </p:sp>
      <p:sp>
        <p:nvSpPr>
          <p:cNvPr id="3" name="TextBox 2">
            <a:extLst>
              <a:ext uri="{FF2B5EF4-FFF2-40B4-BE49-F238E27FC236}">
                <a16:creationId xmlns:a16="http://schemas.microsoft.com/office/drawing/2014/main" id="{BE5328D3-0F9E-38C0-85BD-7E003E03DF99}"/>
              </a:ext>
            </a:extLst>
          </p:cNvPr>
          <p:cNvSpPr txBox="1"/>
          <p:nvPr/>
        </p:nvSpPr>
        <p:spPr>
          <a:xfrm>
            <a:off x="444500" y="1604866"/>
            <a:ext cx="184731" cy="369332"/>
          </a:xfrm>
          <a:prstGeom prst="rect">
            <a:avLst/>
          </a:prstGeom>
          <a:noFill/>
        </p:spPr>
        <p:txBody>
          <a:bodyPr wrap="none" rtlCol="0">
            <a:spAutoFit/>
          </a:bodyPr>
          <a:lstStyle/>
          <a:p>
            <a:endParaRPr lang="en-CH" dirty="0"/>
          </a:p>
        </p:txBody>
      </p:sp>
      <p:sp>
        <p:nvSpPr>
          <p:cNvPr id="5" name="TextBox 4">
            <a:extLst>
              <a:ext uri="{FF2B5EF4-FFF2-40B4-BE49-F238E27FC236}">
                <a16:creationId xmlns:a16="http://schemas.microsoft.com/office/drawing/2014/main" id="{07316523-206A-5EA2-63A6-C5AB5EFC49F2}"/>
              </a:ext>
            </a:extLst>
          </p:cNvPr>
          <p:cNvSpPr txBox="1"/>
          <p:nvPr/>
        </p:nvSpPr>
        <p:spPr>
          <a:xfrm>
            <a:off x="536865" y="1526329"/>
            <a:ext cx="2820698" cy="871713"/>
          </a:xfrm>
          <a:prstGeom prst="rect">
            <a:avLst/>
          </a:prstGeom>
          <a:noFill/>
        </p:spPr>
        <p:txBody>
          <a:bodyPr wrap="square" rtlCol="0">
            <a:spAutoFit/>
          </a:bodyPr>
          <a:lstStyle/>
          <a:p>
            <a:pPr>
              <a:lnSpc>
                <a:spcPct val="150000"/>
              </a:lnSpc>
            </a:pPr>
            <a:r>
              <a:rPr lang="en-GB" b="1" dirty="0"/>
              <a:t>Architecture</a:t>
            </a:r>
            <a:r>
              <a:rPr lang="en-GB" dirty="0"/>
              <a:t>: </a:t>
            </a:r>
          </a:p>
          <a:p>
            <a:pPr marL="285750" indent="-285750">
              <a:lnSpc>
                <a:spcPct val="150000"/>
              </a:lnSpc>
              <a:buFont typeface="Arial" panose="020B0604020202020204" pitchFamily="34" charset="0"/>
              <a:buChar char="•"/>
            </a:pPr>
            <a:r>
              <a:rPr lang="en-GB" dirty="0"/>
              <a:t>19-layer CNN.</a:t>
            </a:r>
          </a:p>
        </p:txBody>
      </p:sp>
      <p:pic>
        <p:nvPicPr>
          <p:cNvPr id="2" name="Picture 1">
            <a:extLst>
              <a:ext uri="{FF2B5EF4-FFF2-40B4-BE49-F238E27FC236}">
                <a16:creationId xmlns:a16="http://schemas.microsoft.com/office/drawing/2014/main" id="{D562C821-7758-AF3A-7FC8-EEFCAA27A4B9}"/>
              </a:ext>
            </a:extLst>
          </p:cNvPr>
          <p:cNvPicPr>
            <a:picLocks noChangeAspect="1"/>
          </p:cNvPicPr>
          <p:nvPr/>
        </p:nvPicPr>
        <p:blipFill>
          <a:blip r:embed="rId2"/>
          <a:stretch>
            <a:fillRect/>
          </a:stretch>
        </p:blipFill>
        <p:spPr>
          <a:xfrm>
            <a:off x="1541716" y="2869448"/>
            <a:ext cx="9108567" cy="3057525"/>
          </a:xfrm>
          <a:prstGeom prst="rect">
            <a:avLst/>
          </a:prstGeom>
        </p:spPr>
      </p:pic>
      <p:sp>
        <p:nvSpPr>
          <p:cNvPr id="6" name="TextBox 4">
            <a:extLst>
              <a:ext uri="{FF2B5EF4-FFF2-40B4-BE49-F238E27FC236}">
                <a16:creationId xmlns:a16="http://schemas.microsoft.com/office/drawing/2014/main" id="{B0B4FB11-D8A3-F0D5-1E03-55BC3D095AD4}"/>
              </a:ext>
            </a:extLst>
          </p:cNvPr>
          <p:cNvSpPr txBox="1"/>
          <p:nvPr/>
        </p:nvSpPr>
        <p:spPr>
          <a:xfrm>
            <a:off x="4171376" y="1491346"/>
            <a:ext cx="2820698" cy="871713"/>
          </a:xfrm>
          <a:prstGeom prst="rect">
            <a:avLst/>
          </a:prstGeom>
          <a:noFill/>
        </p:spPr>
        <p:txBody>
          <a:bodyPr wrap="square" rtlCol="0">
            <a:spAutoFit/>
          </a:bodyPr>
          <a:lstStyle/>
          <a:p>
            <a:pPr>
              <a:lnSpc>
                <a:spcPct val="150000"/>
              </a:lnSpc>
            </a:pPr>
            <a:r>
              <a:rPr lang="en-GB" b="1" dirty="0"/>
              <a:t>Prior use-cases</a:t>
            </a:r>
            <a:r>
              <a:rPr lang="en-GB" dirty="0"/>
              <a:t>: </a:t>
            </a:r>
          </a:p>
          <a:p>
            <a:pPr marL="285750" indent="-285750">
              <a:lnSpc>
                <a:spcPct val="150000"/>
              </a:lnSpc>
              <a:buFont typeface="Arial" panose="020B0604020202020204" pitchFamily="34" charset="0"/>
              <a:buChar char="•"/>
            </a:pPr>
            <a:r>
              <a:rPr lang="en-GB" dirty="0"/>
              <a:t>Image recognition</a:t>
            </a:r>
          </a:p>
        </p:txBody>
      </p:sp>
      <p:sp>
        <p:nvSpPr>
          <p:cNvPr id="7" name="TextBox 4">
            <a:extLst>
              <a:ext uri="{FF2B5EF4-FFF2-40B4-BE49-F238E27FC236}">
                <a16:creationId xmlns:a16="http://schemas.microsoft.com/office/drawing/2014/main" id="{6B0CA99A-E539-3807-AD0B-21806C1E4555}"/>
              </a:ext>
            </a:extLst>
          </p:cNvPr>
          <p:cNvSpPr txBox="1"/>
          <p:nvPr/>
        </p:nvSpPr>
        <p:spPr>
          <a:xfrm>
            <a:off x="7805887" y="1517198"/>
            <a:ext cx="3571170" cy="871713"/>
          </a:xfrm>
          <a:prstGeom prst="rect">
            <a:avLst/>
          </a:prstGeom>
          <a:noFill/>
        </p:spPr>
        <p:txBody>
          <a:bodyPr wrap="none" rtlCol="0">
            <a:spAutoFit/>
          </a:bodyPr>
          <a:lstStyle/>
          <a:p>
            <a:pPr>
              <a:lnSpc>
                <a:spcPct val="150000"/>
              </a:lnSpc>
            </a:pPr>
            <a:r>
              <a:rPr lang="en-GB" b="1" dirty="0"/>
              <a:t>Customizations for this project</a:t>
            </a:r>
            <a:r>
              <a:rPr lang="en-GB" dirty="0"/>
              <a:t>:</a:t>
            </a:r>
          </a:p>
          <a:p>
            <a:pPr marL="285750" indent="-285750">
              <a:lnSpc>
                <a:spcPct val="150000"/>
              </a:lnSpc>
              <a:buFont typeface="Arial" panose="020B0604020202020204" pitchFamily="34" charset="0"/>
              <a:buChar char="•"/>
            </a:pPr>
            <a:r>
              <a:rPr lang="en-GB" dirty="0"/>
              <a:t>Adapted for style transfer.</a:t>
            </a:r>
          </a:p>
        </p:txBody>
      </p:sp>
    </p:spTree>
    <p:extLst>
      <p:ext uri="{BB962C8B-B14F-4D97-AF65-F5344CB8AC3E}">
        <p14:creationId xmlns:p14="http://schemas.microsoft.com/office/powerpoint/2010/main" val="38005653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B32B964-B07E-2793-CC13-F4C057273D7C}"/>
              </a:ext>
            </a:extLst>
          </p:cNvPr>
          <p:cNvSpPr>
            <a:spLocks noGrp="1"/>
          </p:cNvSpPr>
          <p:nvPr>
            <p:ph type="title"/>
          </p:nvPr>
        </p:nvSpPr>
        <p:spPr>
          <a:xfrm>
            <a:off x="590226" y="411284"/>
            <a:ext cx="9146972" cy="640080"/>
          </a:xfrm>
        </p:spPr>
        <p:txBody>
          <a:bodyPr/>
          <a:lstStyle/>
          <a:p>
            <a:r>
              <a:rPr lang="en-GB" dirty="0" err="1"/>
              <a:t>CycleGANS</a:t>
            </a:r>
            <a:r>
              <a:rPr lang="en-GB" dirty="0"/>
              <a:t> for Small Monet </a:t>
            </a:r>
            <a:r>
              <a:rPr lang="en-GB" dirty="0" err="1"/>
              <a:t>DataSet</a:t>
            </a:r>
            <a:endParaRPr lang="en-CH" dirty="0"/>
          </a:p>
        </p:txBody>
      </p:sp>
      <p:grpSp>
        <p:nvGrpSpPr>
          <p:cNvPr id="2" name="Gruppieren 1">
            <a:extLst>
              <a:ext uri="{FF2B5EF4-FFF2-40B4-BE49-F238E27FC236}">
                <a16:creationId xmlns:a16="http://schemas.microsoft.com/office/drawing/2014/main" id="{688A161A-8FAE-C554-E24F-AC2229B2EC32}"/>
              </a:ext>
            </a:extLst>
          </p:cNvPr>
          <p:cNvGrpSpPr/>
          <p:nvPr/>
        </p:nvGrpSpPr>
        <p:grpSpPr>
          <a:xfrm>
            <a:off x="590226" y="1287585"/>
            <a:ext cx="6500423" cy="4575923"/>
            <a:chOff x="375914" y="1173285"/>
            <a:chExt cx="6500423" cy="4575923"/>
          </a:xfrm>
        </p:grpSpPr>
        <p:pic>
          <p:nvPicPr>
            <p:cNvPr id="7" name="Picture 6">
              <a:extLst>
                <a:ext uri="{FF2B5EF4-FFF2-40B4-BE49-F238E27FC236}">
                  <a16:creationId xmlns:a16="http://schemas.microsoft.com/office/drawing/2014/main" id="{D369C18F-3206-EFD3-6696-CD9F04029567}"/>
                </a:ext>
              </a:extLst>
            </p:cNvPr>
            <p:cNvPicPr>
              <a:picLocks noChangeAspect="1"/>
            </p:cNvPicPr>
            <p:nvPr/>
          </p:nvPicPr>
          <p:blipFill>
            <a:blip r:embed="rId3"/>
            <a:stretch>
              <a:fillRect/>
            </a:stretch>
          </p:blipFill>
          <p:spPr>
            <a:xfrm>
              <a:off x="444500" y="1234250"/>
              <a:ext cx="2057578" cy="2194750"/>
            </a:xfrm>
            <a:prstGeom prst="rect">
              <a:avLst/>
            </a:prstGeom>
          </p:spPr>
        </p:pic>
        <p:pic>
          <p:nvPicPr>
            <p:cNvPr id="9" name="Picture 8">
              <a:extLst>
                <a:ext uri="{FF2B5EF4-FFF2-40B4-BE49-F238E27FC236}">
                  <a16:creationId xmlns:a16="http://schemas.microsoft.com/office/drawing/2014/main" id="{A35EBEF4-987B-CAC7-1554-C2F613D49584}"/>
                </a:ext>
              </a:extLst>
            </p:cNvPr>
            <p:cNvPicPr>
              <a:picLocks noChangeAspect="1"/>
            </p:cNvPicPr>
            <p:nvPr/>
          </p:nvPicPr>
          <p:blipFill>
            <a:blip r:embed="rId4"/>
            <a:stretch>
              <a:fillRect/>
            </a:stretch>
          </p:blipFill>
          <p:spPr>
            <a:xfrm>
              <a:off x="375914" y="3451862"/>
              <a:ext cx="2126164" cy="2240474"/>
            </a:xfrm>
            <a:prstGeom prst="rect">
              <a:avLst/>
            </a:prstGeom>
          </p:spPr>
        </p:pic>
        <p:pic>
          <p:nvPicPr>
            <p:cNvPr id="11" name="Picture 10">
              <a:extLst>
                <a:ext uri="{FF2B5EF4-FFF2-40B4-BE49-F238E27FC236}">
                  <a16:creationId xmlns:a16="http://schemas.microsoft.com/office/drawing/2014/main" id="{94733935-F451-11EF-C2FA-E43B7146E4C9}"/>
                </a:ext>
              </a:extLst>
            </p:cNvPr>
            <p:cNvPicPr>
              <a:picLocks noChangeAspect="1"/>
            </p:cNvPicPr>
            <p:nvPr/>
          </p:nvPicPr>
          <p:blipFill>
            <a:blip r:embed="rId5"/>
            <a:stretch>
              <a:fillRect/>
            </a:stretch>
          </p:blipFill>
          <p:spPr>
            <a:xfrm>
              <a:off x="2589715" y="1203767"/>
              <a:ext cx="1973751" cy="2255715"/>
            </a:xfrm>
            <a:prstGeom prst="rect">
              <a:avLst/>
            </a:prstGeom>
          </p:spPr>
        </p:pic>
        <p:pic>
          <p:nvPicPr>
            <p:cNvPr id="13" name="Picture 12">
              <a:extLst>
                <a:ext uri="{FF2B5EF4-FFF2-40B4-BE49-F238E27FC236}">
                  <a16:creationId xmlns:a16="http://schemas.microsoft.com/office/drawing/2014/main" id="{7FAC153D-24DD-3855-96EA-8443E74E28DC}"/>
                </a:ext>
              </a:extLst>
            </p:cNvPr>
            <p:cNvPicPr>
              <a:picLocks noChangeAspect="1"/>
            </p:cNvPicPr>
            <p:nvPr/>
          </p:nvPicPr>
          <p:blipFill>
            <a:blip r:embed="rId6"/>
            <a:stretch>
              <a:fillRect/>
            </a:stretch>
          </p:blipFill>
          <p:spPr>
            <a:xfrm>
              <a:off x="2566853" y="3459482"/>
              <a:ext cx="1996613" cy="2289726"/>
            </a:xfrm>
            <a:prstGeom prst="rect">
              <a:avLst/>
            </a:prstGeom>
          </p:spPr>
        </p:pic>
        <p:pic>
          <p:nvPicPr>
            <p:cNvPr id="15" name="Picture 14">
              <a:extLst>
                <a:ext uri="{FF2B5EF4-FFF2-40B4-BE49-F238E27FC236}">
                  <a16:creationId xmlns:a16="http://schemas.microsoft.com/office/drawing/2014/main" id="{39D6A651-8857-ABD3-CBF3-6A6AC4C34FDE}"/>
                </a:ext>
              </a:extLst>
            </p:cNvPr>
            <p:cNvPicPr>
              <a:picLocks noChangeAspect="1"/>
            </p:cNvPicPr>
            <p:nvPr/>
          </p:nvPicPr>
          <p:blipFill>
            <a:blip r:embed="rId7"/>
            <a:stretch>
              <a:fillRect/>
            </a:stretch>
          </p:blipFill>
          <p:spPr>
            <a:xfrm>
              <a:off x="4734931" y="1173285"/>
              <a:ext cx="2141406" cy="2255715"/>
            </a:xfrm>
            <a:prstGeom prst="rect">
              <a:avLst/>
            </a:prstGeom>
          </p:spPr>
        </p:pic>
        <p:pic>
          <p:nvPicPr>
            <p:cNvPr id="17" name="Picture 16">
              <a:extLst>
                <a:ext uri="{FF2B5EF4-FFF2-40B4-BE49-F238E27FC236}">
                  <a16:creationId xmlns:a16="http://schemas.microsoft.com/office/drawing/2014/main" id="{A3768C93-47B6-47AB-4164-629716D83C5C}"/>
                </a:ext>
              </a:extLst>
            </p:cNvPr>
            <p:cNvPicPr>
              <a:picLocks noChangeAspect="1"/>
            </p:cNvPicPr>
            <p:nvPr/>
          </p:nvPicPr>
          <p:blipFill>
            <a:blip r:embed="rId8"/>
            <a:stretch>
              <a:fillRect/>
            </a:stretch>
          </p:blipFill>
          <p:spPr>
            <a:xfrm>
              <a:off x="4734931" y="3531596"/>
              <a:ext cx="2011854" cy="2187130"/>
            </a:xfrm>
            <a:prstGeom prst="rect">
              <a:avLst/>
            </a:prstGeom>
          </p:spPr>
        </p:pic>
      </p:grpSp>
      <p:sp>
        <p:nvSpPr>
          <p:cNvPr id="19" name="TextBox 18">
            <a:extLst>
              <a:ext uri="{FF2B5EF4-FFF2-40B4-BE49-F238E27FC236}">
                <a16:creationId xmlns:a16="http://schemas.microsoft.com/office/drawing/2014/main" id="{20CEDA89-389C-6355-FF67-C36DFEF2C560}"/>
              </a:ext>
            </a:extLst>
          </p:cNvPr>
          <p:cNvSpPr txBox="1"/>
          <p:nvPr/>
        </p:nvSpPr>
        <p:spPr>
          <a:xfrm>
            <a:off x="7414224" y="2154138"/>
            <a:ext cx="3200400" cy="2862322"/>
          </a:xfrm>
          <a:prstGeom prst="rect">
            <a:avLst/>
          </a:prstGeom>
          <a:noFill/>
        </p:spPr>
        <p:txBody>
          <a:bodyPr wrap="square">
            <a:spAutoFit/>
          </a:bodyPr>
          <a:lstStyle/>
          <a:p>
            <a:r>
              <a:rPr lang="en-GB" b="1" dirty="0"/>
              <a:t>Caution: </a:t>
            </a:r>
          </a:p>
          <a:p>
            <a:r>
              <a:rPr lang="en-GB" dirty="0"/>
              <a:t>The </a:t>
            </a:r>
            <a:r>
              <a:rPr lang="en-GB" b="1" dirty="0"/>
              <a:t>limited</a:t>
            </a:r>
            <a:r>
              <a:rPr lang="en-GB" dirty="0"/>
              <a:t> size of the Monet paintings </a:t>
            </a:r>
            <a:r>
              <a:rPr lang="en-GB" b="1" dirty="0"/>
              <a:t>dataset</a:t>
            </a:r>
            <a:r>
              <a:rPr lang="en-GB" dirty="0"/>
              <a:t> could lead to potential </a:t>
            </a:r>
            <a:r>
              <a:rPr lang="en-GB" b="1" dirty="0"/>
              <a:t>overfitting</a:t>
            </a:r>
            <a:r>
              <a:rPr lang="en-GB" dirty="0"/>
              <a:t> issues with the </a:t>
            </a:r>
            <a:r>
              <a:rPr lang="en-GB" dirty="0" err="1"/>
              <a:t>CycleGAN</a:t>
            </a:r>
            <a:r>
              <a:rPr lang="en-GB" dirty="0"/>
              <a:t> model, causing it to possibly learn to replicate the input images </a:t>
            </a:r>
            <a:r>
              <a:rPr lang="en-GB" b="1" dirty="0"/>
              <a:t>instead</a:t>
            </a:r>
            <a:r>
              <a:rPr lang="en-GB" dirty="0"/>
              <a:t> of </a:t>
            </a:r>
            <a:r>
              <a:rPr lang="en-GB" b="1" dirty="0"/>
              <a:t>effectively</a:t>
            </a:r>
            <a:r>
              <a:rPr lang="en-GB" dirty="0"/>
              <a:t> </a:t>
            </a:r>
            <a:r>
              <a:rPr lang="en-GB" b="1" dirty="0"/>
              <a:t>generalizing</a:t>
            </a:r>
            <a:r>
              <a:rPr lang="en-GB" dirty="0"/>
              <a:t> to capture the intended art style.</a:t>
            </a:r>
          </a:p>
        </p:txBody>
      </p:sp>
    </p:spTree>
    <p:extLst>
      <p:ext uri="{BB962C8B-B14F-4D97-AF65-F5344CB8AC3E}">
        <p14:creationId xmlns:p14="http://schemas.microsoft.com/office/powerpoint/2010/main" val="1294422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57A793D-71ED-1741-2AAF-491B38B6E9C1}"/>
              </a:ext>
            </a:extLst>
          </p:cNvPr>
          <p:cNvSpPr>
            <a:spLocks noGrp="1"/>
          </p:cNvSpPr>
          <p:nvPr>
            <p:ph type="title"/>
          </p:nvPr>
        </p:nvSpPr>
        <p:spPr/>
        <p:txBody>
          <a:bodyPr/>
          <a:lstStyle/>
          <a:p>
            <a:r>
              <a:rPr lang="en-GB" dirty="0" err="1"/>
              <a:t>CycleGANS</a:t>
            </a:r>
            <a:r>
              <a:rPr lang="en-GB" dirty="0"/>
              <a:t> for the larger Candido </a:t>
            </a:r>
            <a:r>
              <a:rPr lang="en-GB" dirty="0" err="1"/>
              <a:t>DataSet</a:t>
            </a:r>
            <a:endParaRPr lang="en-CH" dirty="0"/>
          </a:p>
        </p:txBody>
      </p:sp>
      <p:grpSp>
        <p:nvGrpSpPr>
          <p:cNvPr id="2" name="Gruppieren 1">
            <a:extLst>
              <a:ext uri="{FF2B5EF4-FFF2-40B4-BE49-F238E27FC236}">
                <a16:creationId xmlns:a16="http://schemas.microsoft.com/office/drawing/2014/main" id="{7157FAA5-03E4-9373-5B9F-E0120ABBD2A6}"/>
              </a:ext>
            </a:extLst>
          </p:cNvPr>
          <p:cNvGrpSpPr/>
          <p:nvPr/>
        </p:nvGrpSpPr>
        <p:grpSpPr>
          <a:xfrm>
            <a:off x="615951" y="1545618"/>
            <a:ext cx="6242050" cy="4397514"/>
            <a:chOff x="275363" y="1325348"/>
            <a:chExt cx="7335758" cy="5029232"/>
          </a:xfrm>
        </p:grpSpPr>
        <p:pic>
          <p:nvPicPr>
            <p:cNvPr id="5" name="Picture 4">
              <a:extLst>
                <a:ext uri="{FF2B5EF4-FFF2-40B4-BE49-F238E27FC236}">
                  <a16:creationId xmlns:a16="http://schemas.microsoft.com/office/drawing/2014/main" id="{FF8B4518-55FE-C317-9937-132D6CDDB563}"/>
                </a:ext>
              </a:extLst>
            </p:cNvPr>
            <p:cNvPicPr>
              <a:picLocks noChangeAspect="1"/>
            </p:cNvPicPr>
            <p:nvPr/>
          </p:nvPicPr>
          <p:blipFill>
            <a:blip r:embed="rId3"/>
            <a:stretch>
              <a:fillRect/>
            </a:stretch>
          </p:blipFill>
          <p:spPr>
            <a:xfrm>
              <a:off x="314358" y="1325348"/>
              <a:ext cx="2448486" cy="2545306"/>
            </a:xfrm>
            <a:prstGeom prst="rect">
              <a:avLst/>
            </a:prstGeom>
          </p:spPr>
        </p:pic>
        <p:pic>
          <p:nvPicPr>
            <p:cNvPr id="7" name="Picture 6">
              <a:extLst>
                <a:ext uri="{FF2B5EF4-FFF2-40B4-BE49-F238E27FC236}">
                  <a16:creationId xmlns:a16="http://schemas.microsoft.com/office/drawing/2014/main" id="{C2F48759-FA86-74E9-D07D-55DCD16B55E9}"/>
                </a:ext>
              </a:extLst>
            </p:cNvPr>
            <p:cNvPicPr>
              <a:picLocks noChangeAspect="1"/>
            </p:cNvPicPr>
            <p:nvPr/>
          </p:nvPicPr>
          <p:blipFill>
            <a:blip r:embed="rId4"/>
            <a:stretch>
              <a:fillRect/>
            </a:stretch>
          </p:blipFill>
          <p:spPr>
            <a:xfrm>
              <a:off x="275363" y="3851604"/>
              <a:ext cx="2488885" cy="2502976"/>
            </a:xfrm>
            <a:prstGeom prst="rect">
              <a:avLst/>
            </a:prstGeom>
          </p:spPr>
        </p:pic>
        <p:pic>
          <p:nvPicPr>
            <p:cNvPr id="9" name="Picture 8">
              <a:extLst>
                <a:ext uri="{FF2B5EF4-FFF2-40B4-BE49-F238E27FC236}">
                  <a16:creationId xmlns:a16="http://schemas.microsoft.com/office/drawing/2014/main" id="{D2160C57-D602-7117-2DC5-F0B7A77A2086}"/>
                </a:ext>
              </a:extLst>
            </p:cNvPr>
            <p:cNvPicPr>
              <a:picLocks noChangeAspect="1"/>
            </p:cNvPicPr>
            <p:nvPr/>
          </p:nvPicPr>
          <p:blipFill>
            <a:blip r:embed="rId5"/>
            <a:stretch>
              <a:fillRect/>
            </a:stretch>
          </p:blipFill>
          <p:spPr>
            <a:xfrm>
              <a:off x="2762844" y="1364513"/>
              <a:ext cx="2448486" cy="2466975"/>
            </a:xfrm>
            <a:prstGeom prst="rect">
              <a:avLst/>
            </a:prstGeom>
          </p:spPr>
        </p:pic>
        <p:pic>
          <p:nvPicPr>
            <p:cNvPr id="11" name="Picture 10">
              <a:extLst>
                <a:ext uri="{FF2B5EF4-FFF2-40B4-BE49-F238E27FC236}">
                  <a16:creationId xmlns:a16="http://schemas.microsoft.com/office/drawing/2014/main" id="{9322A5FB-22CF-F5B2-12D7-9B0C98591ECF}"/>
                </a:ext>
              </a:extLst>
            </p:cNvPr>
            <p:cNvPicPr>
              <a:picLocks noChangeAspect="1"/>
            </p:cNvPicPr>
            <p:nvPr/>
          </p:nvPicPr>
          <p:blipFill>
            <a:blip r:embed="rId6"/>
            <a:stretch>
              <a:fillRect/>
            </a:stretch>
          </p:blipFill>
          <p:spPr>
            <a:xfrm>
              <a:off x="2801839" y="3851604"/>
              <a:ext cx="2409491" cy="2502976"/>
            </a:xfrm>
            <a:prstGeom prst="rect">
              <a:avLst/>
            </a:prstGeom>
          </p:spPr>
        </p:pic>
        <p:pic>
          <p:nvPicPr>
            <p:cNvPr id="13" name="Picture 12">
              <a:extLst>
                <a:ext uri="{FF2B5EF4-FFF2-40B4-BE49-F238E27FC236}">
                  <a16:creationId xmlns:a16="http://schemas.microsoft.com/office/drawing/2014/main" id="{F9A49D49-2535-61A5-5060-EA85CCFA5B5E}"/>
                </a:ext>
              </a:extLst>
            </p:cNvPr>
            <p:cNvPicPr>
              <a:picLocks noChangeAspect="1"/>
            </p:cNvPicPr>
            <p:nvPr/>
          </p:nvPicPr>
          <p:blipFill>
            <a:blip r:embed="rId7"/>
            <a:stretch>
              <a:fillRect/>
            </a:stretch>
          </p:blipFill>
          <p:spPr>
            <a:xfrm>
              <a:off x="5211329" y="1325348"/>
              <a:ext cx="2381161" cy="2526256"/>
            </a:xfrm>
            <a:prstGeom prst="rect">
              <a:avLst/>
            </a:prstGeom>
          </p:spPr>
        </p:pic>
        <p:pic>
          <p:nvPicPr>
            <p:cNvPr id="15" name="Picture 14">
              <a:extLst>
                <a:ext uri="{FF2B5EF4-FFF2-40B4-BE49-F238E27FC236}">
                  <a16:creationId xmlns:a16="http://schemas.microsoft.com/office/drawing/2014/main" id="{9BB6AB5E-19C3-4C5F-C465-614D540EF172}"/>
                </a:ext>
              </a:extLst>
            </p:cNvPr>
            <p:cNvPicPr>
              <a:picLocks noChangeAspect="1"/>
            </p:cNvPicPr>
            <p:nvPr/>
          </p:nvPicPr>
          <p:blipFill>
            <a:blip r:embed="rId8"/>
            <a:stretch>
              <a:fillRect/>
            </a:stretch>
          </p:blipFill>
          <p:spPr>
            <a:xfrm>
              <a:off x="5248921" y="3870654"/>
              <a:ext cx="2362200" cy="2483926"/>
            </a:xfrm>
            <a:prstGeom prst="rect">
              <a:avLst/>
            </a:prstGeom>
          </p:spPr>
        </p:pic>
      </p:grpSp>
      <p:sp>
        <p:nvSpPr>
          <p:cNvPr id="16" name="TextBox 15">
            <a:extLst>
              <a:ext uri="{FF2B5EF4-FFF2-40B4-BE49-F238E27FC236}">
                <a16:creationId xmlns:a16="http://schemas.microsoft.com/office/drawing/2014/main" id="{A8708B75-97A0-09FD-63E6-7DE8C294D142}"/>
              </a:ext>
            </a:extLst>
          </p:cNvPr>
          <p:cNvSpPr txBox="1"/>
          <p:nvPr/>
        </p:nvSpPr>
        <p:spPr>
          <a:xfrm>
            <a:off x="7376001" y="2650085"/>
            <a:ext cx="3426731" cy="2031325"/>
          </a:xfrm>
          <a:prstGeom prst="rect">
            <a:avLst/>
          </a:prstGeom>
          <a:noFill/>
        </p:spPr>
        <p:txBody>
          <a:bodyPr wrap="square" rtlCol="0">
            <a:spAutoFit/>
          </a:bodyPr>
          <a:lstStyle/>
          <a:p>
            <a:r>
              <a:rPr lang="en-GB" b="0" i="0" dirty="0">
                <a:effectLst/>
                <a:latin typeface="Söhne"/>
              </a:rPr>
              <a:t>A more </a:t>
            </a:r>
            <a:r>
              <a:rPr lang="en-GB" b="1" i="0" dirty="0">
                <a:effectLst/>
                <a:latin typeface="Söhne"/>
              </a:rPr>
              <a:t>extensive</a:t>
            </a:r>
            <a:r>
              <a:rPr lang="en-GB" b="0" i="0" dirty="0">
                <a:effectLst/>
                <a:latin typeface="Söhne"/>
              </a:rPr>
              <a:t> </a:t>
            </a:r>
            <a:r>
              <a:rPr lang="en-GB" b="1" i="0" dirty="0">
                <a:effectLst/>
                <a:latin typeface="Söhne"/>
              </a:rPr>
              <a:t>dataset</a:t>
            </a:r>
            <a:r>
              <a:rPr lang="en-GB" b="0" i="0" dirty="0">
                <a:effectLst/>
                <a:latin typeface="Söhne"/>
              </a:rPr>
              <a:t>, such as </a:t>
            </a:r>
            <a:r>
              <a:rPr lang="en-GB" b="1" i="0" dirty="0">
                <a:effectLst/>
                <a:latin typeface="Söhne"/>
              </a:rPr>
              <a:t>Candido</a:t>
            </a:r>
            <a:r>
              <a:rPr lang="en-GB" b="0" i="0" dirty="0">
                <a:effectLst/>
                <a:latin typeface="Söhne"/>
              </a:rPr>
              <a:t>, containing a </a:t>
            </a:r>
            <a:r>
              <a:rPr lang="en-GB" b="1" i="0" dirty="0">
                <a:effectLst/>
                <a:latin typeface="Söhne"/>
              </a:rPr>
              <a:t>wider</a:t>
            </a:r>
            <a:r>
              <a:rPr lang="en-GB" b="0" i="0" dirty="0">
                <a:effectLst/>
                <a:latin typeface="Söhne"/>
              </a:rPr>
              <a:t> </a:t>
            </a:r>
            <a:r>
              <a:rPr lang="en-GB" b="1" i="0" dirty="0">
                <a:effectLst/>
                <a:latin typeface="Söhne"/>
              </a:rPr>
              <a:t>variety</a:t>
            </a:r>
            <a:r>
              <a:rPr lang="en-GB" b="0" i="0" dirty="0">
                <a:effectLst/>
                <a:latin typeface="Söhne"/>
              </a:rPr>
              <a:t> of examples, contributes to a </a:t>
            </a:r>
            <a:r>
              <a:rPr lang="en-GB" b="1" i="0" dirty="0">
                <a:effectLst/>
                <a:latin typeface="Söhne"/>
              </a:rPr>
              <a:t>more</a:t>
            </a:r>
            <a:r>
              <a:rPr lang="en-GB" b="0" i="0" dirty="0">
                <a:effectLst/>
                <a:latin typeface="Söhne"/>
              </a:rPr>
              <a:t> </a:t>
            </a:r>
            <a:r>
              <a:rPr lang="en-GB" b="1" i="0" dirty="0">
                <a:effectLst/>
                <a:latin typeface="Söhne"/>
              </a:rPr>
              <a:t>resilient</a:t>
            </a:r>
            <a:r>
              <a:rPr lang="en-GB" b="0" i="0" dirty="0">
                <a:effectLst/>
                <a:latin typeface="Söhne"/>
              </a:rPr>
              <a:t> model. </a:t>
            </a:r>
            <a:r>
              <a:rPr lang="en-GB" b="1" i="0" dirty="0">
                <a:effectLst/>
                <a:latin typeface="Söhne"/>
              </a:rPr>
              <a:t>Consequently</a:t>
            </a:r>
            <a:r>
              <a:rPr lang="en-GB" b="0" i="0" dirty="0">
                <a:effectLst/>
                <a:latin typeface="Söhne"/>
              </a:rPr>
              <a:t>, </a:t>
            </a:r>
            <a:r>
              <a:rPr lang="en-GB" b="0" i="0" dirty="0" err="1">
                <a:effectLst/>
                <a:latin typeface="Söhne"/>
              </a:rPr>
              <a:t>CycleGAN</a:t>
            </a:r>
            <a:r>
              <a:rPr lang="en-GB" b="0" i="0" dirty="0">
                <a:effectLst/>
                <a:latin typeface="Söhne"/>
              </a:rPr>
              <a:t> has acquired the capability to perform a highly </a:t>
            </a:r>
            <a:r>
              <a:rPr lang="en-GB" b="1" i="0" dirty="0">
                <a:effectLst/>
                <a:latin typeface="Söhne"/>
              </a:rPr>
              <a:t>effective</a:t>
            </a:r>
            <a:r>
              <a:rPr lang="en-GB" b="0" i="0" dirty="0">
                <a:effectLst/>
                <a:latin typeface="Söhne"/>
              </a:rPr>
              <a:t> </a:t>
            </a:r>
            <a:r>
              <a:rPr lang="en-GB" b="1" i="0" dirty="0">
                <a:effectLst/>
                <a:latin typeface="Söhne"/>
              </a:rPr>
              <a:t>transformation</a:t>
            </a:r>
            <a:r>
              <a:rPr lang="en-GB" b="0" i="0" dirty="0">
                <a:effectLst/>
                <a:latin typeface="Söhne"/>
              </a:rPr>
              <a:t>.</a:t>
            </a:r>
          </a:p>
        </p:txBody>
      </p:sp>
      <p:sp>
        <p:nvSpPr>
          <p:cNvPr id="17" name="TextBox 16">
            <a:extLst>
              <a:ext uri="{FF2B5EF4-FFF2-40B4-BE49-F238E27FC236}">
                <a16:creationId xmlns:a16="http://schemas.microsoft.com/office/drawing/2014/main" id="{41382F59-B136-8D1F-68A3-BE82453D2AE3}"/>
              </a:ext>
            </a:extLst>
          </p:cNvPr>
          <p:cNvSpPr txBox="1"/>
          <p:nvPr/>
        </p:nvSpPr>
        <p:spPr>
          <a:xfrm>
            <a:off x="583964" y="5926860"/>
            <a:ext cx="1806713" cy="338554"/>
          </a:xfrm>
          <a:prstGeom prst="rect">
            <a:avLst/>
          </a:prstGeom>
          <a:noFill/>
        </p:spPr>
        <p:txBody>
          <a:bodyPr wrap="none" rtlCol="0">
            <a:spAutoFit/>
          </a:bodyPr>
          <a:lstStyle/>
          <a:p>
            <a:r>
              <a:rPr lang="en-GB" sz="1600" dirty="0">
                <a:solidFill>
                  <a:srgbClr val="FF0000"/>
                </a:solidFill>
              </a:rPr>
              <a:t>Translated Images</a:t>
            </a:r>
            <a:endParaRPr lang="en-CH" sz="1600" dirty="0">
              <a:solidFill>
                <a:srgbClr val="FF0000"/>
              </a:solidFill>
            </a:endParaRPr>
          </a:p>
        </p:txBody>
      </p:sp>
      <p:sp>
        <p:nvSpPr>
          <p:cNvPr id="18" name="TextBox 17">
            <a:extLst>
              <a:ext uri="{FF2B5EF4-FFF2-40B4-BE49-F238E27FC236}">
                <a16:creationId xmlns:a16="http://schemas.microsoft.com/office/drawing/2014/main" id="{2749B3EC-6F2F-C967-7C66-A2A9D7629A3F}"/>
              </a:ext>
            </a:extLst>
          </p:cNvPr>
          <p:cNvSpPr txBox="1"/>
          <p:nvPr/>
        </p:nvSpPr>
        <p:spPr>
          <a:xfrm>
            <a:off x="615951" y="1159282"/>
            <a:ext cx="1513556" cy="369332"/>
          </a:xfrm>
          <a:prstGeom prst="rect">
            <a:avLst/>
          </a:prstGeom>
          <a:noFill/>
        </p:spPr>
        <p:txBody>
          <a:bodyPr wrap="none" rtlCol="0">
            <a:spAutoFit/>
          </a:bodyPr>
          <a:lstStyle/>
          <a:p>
            <a:r>
              <a:rPr lang="en-GB" dirty="0">
                <a:solidFill>
                  <a:srgbClr val="0070C0"/>
                </a:solidFill>
              </a:rPr>
              <a:t>Input Images</a:t>
            </a:r>
            <a:endParaRPr lang="en-CH" dirty="0">
              <a:solidFill>
                <a:srgbClr val="0070C0"/>
              </a:solidFill>
            </a:endParaRPr>
          </a:p>
        </p:txBody>
      </p:sp>
    </p:spTree>
    <p:extLst>
      <p:ext uri="{BB962C8B-B14F-4D97-AF65-F5344CB8AC3E}">
        <p14:creationId xmlns:p14="http://schemas.microsoft.com/office/powerpoint/2010/main" val="3328679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2D104E6-9E7B-C961-5730-2CDD976D81C2}"/>
              </a:ext>
            </a:extLst>
          </p:cNvPr>
          <p:cNvSpPr>
            <a:spLocks noGrp="1"/>
          </p:cNvSpPr>
          <p:nvPr>
            <p:ph type="title"/>
          </p:nvPr>
        </p:nvSpPr>
        <p:spPr>
          <a:xfrm>
            <a:off x="487362" y="459232"/>
            <a:ext cx="9146972" cy="640080"/>
          </a:xfrm>
        </p:spPr>
        <p:txBody>
          <a:bodyPr/>
          <a:lstStyle/>
          <a:p>
            <a:r>
              <a:rPr lang="en-GB" dirty="0"/>
              <a:t>CNN transformation</a:t>
            </a:r>
            <a:endParaRPr lang="en-CH" dirty="0"/>
          </a:p>
        </p:txBody>
      </p:sp>
      <p:grpSp>
        <p:nvGrpSpPr>
          <p:cNvPr id="2" name="Gruppieren 1">
            <a:extLst>
              <a:ext uri="{FF2B5EF4-FFF2-40B4-BE49-F238E27FC236}">
                <a16:creationId xmlns:a16="http://schemas.microsoft.com/office/drawing/2014/main" id="{C3555B4A-D0DA-47E9-0E45-D9586E4F960B}"/>
              </a:ext>
            </a:extLst>
          </p:cNvPr>
          <p:cNvGrpSpPr/>
          <p:nvPr/>
        </p:nvGrpSpPr>
        <p:grpSpPr>
          <a:xfrm>
            <a:off x="2201412" y="2142042"/>
            <a:ext cx="8502567" cy="3002540"/>
            <a:chOff x="1587049" y="1789230"/>
            <a:chExt cx="8502567" cy="3002540"/>
          </a:xfrm>
        </p:grpSpPr>
        <p:pic>
          <p:nvPicPr>
            <p:cNvPr id="5" name="Picture 4">
              <a:extLst>
                <a:ext uri="{FF2B5EF4-FFF2-40B4-BE49-F238E27FC236}">
                  <a16:creationId xmlns:a16="http://schemas.microsoft.com/office/drawing/2014/main" id="{8EEE74E4-6501-1A6F-433C-32115DE0B3F1}"/>
                </a:ext>
              </a:extLst>
            </p:cNvPr>
            <p:cNvPicPr>
              <a:picLocks noChangeAspect="1"/>
            </p:cNvPicPr>
            <p:nvPr/>
          </p:nvPicPr>
          <p:blipFill>
            <a:blip r:embed="rId2"/>
            <a:stretch>
              <a:fillRect/>
            </a:stretch>
          </p:blipFill>
          <p:spPr>
            <a:xfrm>
              <a:off x="1587049" y="1789230"/>
              <a:ext cx="6187976" cy="3002540"/>
            </a:xfrm>
            <a:prstGeom prst="rect">
              <a:avLst/>
            </a:prstGeom>
          </p:spPr>
        </p:pic>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6968FF1D-8B3F-9B55-BF85-5A16A4A25825}"/>
                    </a:ext>
                  </a:extLst>
                </p:cNvPr>
                <p:cNvSpPr txBox="1"/>
                <p:nvPr/>
              </p:nvSpPr>
              <p:spPr>
                <a:xfrm flipH="1" flipV="1">
                  <a:off x="3244250" y="3155206"/>
                  <a:ext cx="2607085"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GB" b="1" i="1">
                            <a:latin typeface="Cambria Math" panose="02040503050406030204" pitchFamily="18" charset="0"/>
                            <a:ea typeface="Cambria Math" panose="02040503050406030204" pitchFamily="18" charset="0"/>
                          </a:rPr>
                          <m:t>+</m:t>
                        </m:r>
                      </m:oMath>
                    </m:oMathPara>
                  </a14:m>
                  <a:endParaRPr lang="en-CH" b="1" dirty="0"/>
                </a:p>
              </p:txBody>
            </p:sp>
          </mc:Choice>
          <mc:Fallback>
            <p:sp>
              <p:nvSpPr>
                <p:cNvPr id="6" name="TextBox 5">
                  <a:extLst>
                    <a:ext uri="{FF2B5EF4-FFF2-40B4-BE49-F238E27FC236}">
                      <a16:creationId xmlns:a16="http://schemas.microsoft.com/office/drawing/2014/main" id="{6968FF1D-8B3F-9B55-BF85-5A16A4A25825}"/>
                    </a:ext>
                  </a:extLst>
                </p:cNvPr>
                <p:cNvSpPr txBox="1">
                  <a:spLocks noRot="1" noChangeAspect="1" noMove="1" noResize="1" noEditPoints="1" noAdjustHandles="1" noChangeArrowheads="1" noChangeShapeType="1" noTextEdit="1"/>
                </p:cNvSpPr>
                <p:nvPr/>
              </p:nvSpPr>
              <p:spPr>
                <a:xfrm flipH="1" flipV="1">
                  <a:off x="3244250" y="3155206"/>
                  <a:ext cx="2607085" cy="276999"/>
                </a:xfrm>
                <a:prstGeom prst="rect">
                  <a:avLst/>
                </a:prstGeom>
                <a:blipFill>
                  <a:blip r:embed="rId3"/>
                  <a:stretch>
                    <a:fillRect t="-8696"/>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6A2D0269-6FDE-C1AD-ED80-0050BDA322CF}"/>
                    </a:ext>
                  </a:extLst>
                </p:cNvPr>
                <p:cNvSpPr txBox="1"/>
                <p:nvPr/>
              </p:nvSpPr>
              <p:spPr>
                <a:xfrm>
                  <a:off x="7775025" y="3152001"/>
                  <a:ext cx="235642"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m:t>
                        </m:r>
                      </m:oMath>
                    </m:oMathPara>
                  </a14:m>
                  <a:endParaRPr lang="en-CH" dirty="0"/>
                </a:p>
              </p:txBody>
            </p:sp>
          </mc:Choice>
          <mc:Fallback>
            <p:sp>
              <p:nvSpPr>
                <p:cNvPr id="7" name="TextBox 6">
                  <a:extLst>
                    <a:ext uri="{FF2B5EF4-FFF2-40B4-BE49-F238E27FC236}">
                      <a16:creationId xmlns:a16="http://schemas.microsoft.com/office/drawing/2014/main" id="{6A2D0269-6FDE-C1AD-ED80-0050BDA322CF}"/>
                    </a:ext>
                  </a:extLst>
                </p:cNvPr>
                <p:cNvSpPr txBox="1">
                  <a:spLocks noRot="1" noChangeAspect="1" noMove="1" noResize="1" noEditPoints="1" noAdjustHandles="1" noChangeArrowheads="1" noChangeShapeType="1" noTextEdit="1"/>
                </p:cNvSpPr>
                <p:nvPr/>
              </p:nvSpPr>
              <p:spPr>
                <a:xfrm>
                  <a:off x="7775025" y="3152001"/>
                  <a:ext cx="235642" cy="276999"/>
                </a:xfrm>
                <a:prstGeom prst="rect">
                  <a:avLst/>
                </a:prstGeom>
                <a:blipFill>
                  <a:blip r:embed="rId4"/>
                  <a:stretch>
                    <a:fillRect l="-5000" r="-5000" b="-4545"/>
                  </a:stretch>
                </a:blipFill>
              </p:spPr>
              <p:txBody>
                <a:bodyPr/>
                <a:lstStyle/>
                <a:p>
                  <a:r>
                    <a:rPr lang="en-GB">
                      <a:noFill/>
                    </a:rPr>
                    <a:t> </a:t>
                  </a:r>
                </a:p>
              </p:txBody>
            </p:sp>
          </mc:Fallback>
        </mc:AlternateContent>
        <p:sp>
          <p:nvSpPr>
            <p:cNvPr id="8" name="TextBox 7">
              <a:extLst>
                <a:ext uri="{FF2B5EF4-FFF2-40B4-BE49-F238E27FC236}">
                  <a16:creationId xmlns:a16="http://schemas.microsoft.com/office/drawing/2014/main" id="{04914EAF-9165-7119-EF82-836A0BE3DDDC}"/>
                </a:ext>
              </a:extLst>
            </p:cNvPr>
            <p:cNvSpPr txBox="1"/>
            <p:nvPr/>
          </p:nvSpPr>
          <p:spPr>
            <a:xfrm>
              <a:off x="8175367" y="2967334"/>
              <a:ext cx="1914249" cy="646331"/>
            </a:xfrm>
            <a:prstGeom prst="rect">
              <a:avLst/>
            </a:prstGeom>
            <a:noFill/>
          </p:spPr>
          <p:txBody>
            <a:bodyPr wrap="square" rtlCol="0">
              <a:spAutoFit/>
            </a:bodyPr>
            <a:lstStyle/>
            <a:p>
              <a:r>
                <a:rPr lang="en-GB" sz="3600" dirty="0"/>
                <a:t>?????</a:t>
              </a:r>
              <a:endParaRPr lang="en-CH" sz="3600" dirty="0"/>
            </a:p>
          </p:txBody>
        </p:sp>
      </p:grpSp>
    </p:spTree>
    <p:extLst>
      <p:ext uri="{BB962C8B-B14F-4D97-AF65-F5344CB8AC3E}">
        <p14:creationId xmlns:p14="http://schemas.microsoft.com/office/powerpoint/2010/main" val="28357925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E940F-6D6B-4FE5-8CA2-E8AE96D300C2}"/>
              </a:ext>
            </a:extLst>
          </p:cNvPr>
          <p:cNvSpPr>
            <a:spLocks noGrp="1"/>
          </p:cNvSpPr>
          <p:nvPr>
            <p:ph type="title"/>
          </p:nvPr>
        </p:nvSpPr>
        <p:spPr>
          <a:xfrm>
            <a:off x="565991" y="471993"/>
            <a:ext cx="9146972" cy="640080"/>
          </a:xfrm>
        </p:spPr>
        <p:txBody>
          <a:bodyPr/>
          <a:lstStyle/>
          <a:p>
            <a:r>
              <a:rPr lang="en-US" b="1" dirty="0">
                <a:latin typeface="Segoe UI Semibold" panose="020B0502040204020203" pitchFamily="34" charset="0"/>
                <a:cs typeface="Segoe UI Semibold" panose="020B0502040204020203" pitchFamily="34" charset="0"/>
              </a:rPr>
              <a:t>CNN Results</a:t>
            </a:r>
          </a:p>
        </p:txBody>
      </p:sp>
      <p:grpSp>
        <p:nvGrpSpPr>
          <p:cNvPr id="2" name="Gruppieren 1">
            <a:extLst>
              <a:ext uri="{FF2B5EF4-FFF2-40B4-BE49-F238E27FC236}">
                <a16:creationId xmlns:a16="http://schemas.microsoft.com/office/drawing/2014/main" id="{4DF4C93F-B696-D56E-7C28-4B31C18C529B}"/>
              </a:ext>
            </a:extLst>
          </p:cNvPr>
          <p:cNvGrpSpPr/>
          <p:nvPr/>
        </p:nvGrpSpPr>
        <p:grpSpPr>
          <a:xfrm>
            <a:off x="685100" y="2366212"/>
            <a:ext cx="10821800" cy="3044175"/>
            <a:chOff x="685100" y="1337512"/>
            <a:chExt cx="10821800" cy="3044175"/>
          </a:xfrm>
        </p:grpSpPr>
        <p:pic>
          <p:nvPicPr>
            <p:cNvPr id="54" name="Picture 53">
              <a:extLst>
                <a:ext uri="{FF2B5EF4-FFF2-40B4-BE49-F238E27FC236}">
                  <a16:creationId xmlns:a16="http://schemas.microsoft.com/office/drawing/2014/main" id="{5A72EB4A-2534-F184-1F80-4EB1BE79E13B}"/>
                </a:ext>
              </a:extLst>
            </p:cNvPr>
            <p:cNvPicPr>
              <a:picLocks/>
            </p:cNvPicPr>
            <p:nvPr/>
          </p:nvPicPr>
          <p:blipFill>
            <a:blip r:embed="rId2"/>
            <a:stretch>
              <a:fillRect/>
            </a:stretch>
          </p:blipFill>
          <p:spPr>
            <a:xfrm>
              <a:off x="4436400" y="1351708"/>
              <a:ext cx="3319200" cy="2638800"/>
            </a:xfrm>
            <a:prstGeom prst="rect">
              <a:avLst/>
            </a:prstGeom>
          </p:spPr>
        </p:pic>
        <p:pic>
          <p:nvPicPr>
            <p:cNvPr id="58" name="Picture 57">
              <a:extLst>
                <a:ext uri="{FF2B5EF4-FFF2-40B4-BE49-F238E27FC236}">
                  <a16:creationId xmlns:a16="http://schemas.microsoft.com/office/drawing/2014/main" id="{97468BE8-DAD5-E32A-4D17-20E456A4AE3E}"/>
                </a:ext>
              </a:extLst>
            </p:cNvPr>
            <p:cNvPicPr>
              <a:picLocks/>
            </p:cNvPicPr>
            <p:nvPr/>
          </p:nvPicPr>
          <p:blipFill>
            <a:blip r:embed="rId3"/>
            <a:stretch>
              <a:fillRect/>
            </a:stretch>
          </p:blipFill>
          <p:spPr>
            <a:xfrm>
              <a:off x="685100" y="1337512"/>
              <a:ext cx="3319200" cy="2638800"/>
            </a:xfrm>
            <a:prstGeom prst="rect">
              <a:avLst/>
            </a:prstGeom>
          </p:spPr>
        </p:pic>
        <p:pic>
          <p:nvPicPr>
            <p:cNvPr id="66" name="Picture 65">
              <a:extLst>
                <a:ext uri="{FF2B5EF4-FFF2-40B4-BE49-F238E27FC236}">
                  <a16:creationId xmlns:a16="http://schemas.microsoft.com/office/drawing/2014/main" id="{9723A9F3-876B-5F4C-91CF-716604183DCC}"/>
                </a:ext>
              </a:extLst>
            </p:cNvPr>
            <p:cNvPicPr>
              <a:picLocks/>
            </p:cNvPicPr>
            <p:nvPr/>
          </p:nvPicPr>
          <p:blipFill>
            <a:blip r:embed="rId4"/>
            <a:stretch>
              <a:fillRect/>
            </a:stretch>
          </p:blipFill>
          <p:spPr>
            <a:xfrm>
              <a:off x="8187700" y="1337512"/>
              <a:ext cx="3319200" cy="2638800"/>
            </a:xfrm>
            <a:prstGeom prst="rect">
              <a:avLst/>
            </a:prstGeom>
          </p:spPr>
        </p:pic>
        <p:sp>
          <p:nvSpPr>
            <p:cNvPr id="67" name="TextBox 66">
              <a:extLst>
                <a:ext uri="{FF2B5EF4-FFF2-40B4-BE49-F238E27FC236}">
                  <a16:creationId xmlns:a16="http://schemas.microsoft.com/office/drawing/2014/main" id="{633B499C-6310-736F-11F3-C19EC87C56E4}"/>
                </a:ext>
              </a:extLst>
            </p:cNvPr>
            <p:cNvSpPr txBox="1"/>
            <p:nvPr/>
          </p:nvSpPr>
          <p:spPr>
            <a:xfrm>
              <a:off x="685100" y="4012355"/>
              <a:ext cx="982898" cy="369332"/>
            </a:xfrm>
            <a:prstGeom prst="rect">
              <a:avLst/>
            </a:prstGeom>
            <a:noFill/>
          </p:spPr>
          <p:txBody>
            <a:bodyPr wrap="none" rtlCol="0">
              <a:spAutoFit/>
            </a:bodyPr>
            <a:lstStyle/>
            <a:p>
              <a:r>
                <a:rPr lang="en-GB" dirty="0"/>
                <a:t>VGG-19</a:t>
              </a:r>
              <a:endParaRPr lang="en-CH" dirty="0"/>
            </a:p>
          </p:txBody>
        </p:sp>
        <p:sp>
          <p:nvSpPr>
            <p:cNvPr id="69" name="TextBox 68">
              <a:extLst>
                <a:ext uri="{FF2B5EF4-FFF2-40B4-BE49-F238E27FC236}">
                  <a16:creationId xmlns:a16="http://schemas.microsoft.com/office/drawing/2014/main" id="{4E34AC92-2BB0-87D1-6BE8-6E191F32F4B4}"/>
                </a:ext>
              </a:extLst>
            </p:cNvPr>
            <p:cNvSpPr txBox="1"/>
            <p:nvPr/>
          </p:nvSpPr>
          <p:spPr>
            <a:xfrm>
              <a:off x="8187700" y="4012355"/>
              <a:ext cx="2888284" cy="369332"/>
            </a:xfrm>
            <a:prstGeom prst="rect">
              <a:avLst/>
            </a:prstGeom>
            <a:noFill/>
          </p:spPr>
          <p:txBody>
            <a:bodyPr wrap="square" rtlCol="0">
              <a:spAutoFit/>
            </a:bodyPr>
            <a:lstStyle/>
            <a:p>
              <a:r>
                <a:rPr lang="en-GB" dirty="0"/>
                <a:t>ResNet-50</a:t>
              </a:r>
              <a:endParaRPr lang="en-CH" dirty="0"/>
            </a:p>
          </p:txBody>
        </p:sp>
        <p:sp>
          <p:nvSpPr>
            <p:cNvPr id="71" name="TextBox 70">
              <a:extLst>
                <a:ext uri="{FF2B5EF4-FFF2-40B4-BE49-F238E27FC236}">
                  <a16:creationId xmlns:a16="http://schemas.microsoft.com/office/drawing/2014/main" id="{CA2A2E3E-9845-25AE-6944-EB9D4135CB35}"/>
                </a:ext>
              </a:extLst>
            </p:cNvPr>
            <p:cNvSpPr txBox="1"/>
            <p:nvPr/>
          </p:nvSpPr>
          <p:spPr>
            <a:xfrm>
              <a:off x="4436400" y="4012355"/>
              <a:ext cx="1406154" cy="369332"/>
            </a:xfrm>
            <a:prstGeom prst="rect">
              <a:avLst/>
            </a:prstGeom>
            <a:noFill/>
          </p:spPr>
          <p:txBody>
            <a:bodyPr wrap="none" rtlCol="0">
              <a:spAutoFit/>
            </a:bodyPr>
            <a:lstStyle/>
            <a:p>
              <a:r>
                <a:rPr lang="en-GB" dirty="0"/>
                <a:t>InceptionV3</a:t>
              </a:r>
              <a:endParaRPr lang="en-CH" dirty="0"/>
            </a:p>
          </p:txBody>
        </p:sp>
      </p:grpSp>
    </p:spTree>
    <p:extLst>
      <p:ext uri="{BB962C8B-B14F-4D97-AF65-F5344CB8AC3E}">
        <p14:creationId xmlns:p14="http://schemas.microsoft.com/office/powerpoint/2010/main" val="3036901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FD86B3-E6F3-3236-158B-4957FD1A1D6B}"/>
              </a:ext>
            </a:extLst>
          </p:cNvPr>
          <p:cNvSpPr>
            <a:spLocks noGrp="1"/>
          </p:cNvSpPr>
          <p:nvPr>
            <p:ph sz="quarter" idx="10"/>
          </p:nvPr>
        </p:nvSpPr>
        <p:spPr>
          <a:xfrm>
            <a:off x="557213" y="1460500"/>
            <a:ext cx="11015661" cy="4668838"/>
          </a:xfrm>
        </p:spPr>
        <p:txBody>
          <a:bodyPr>
            <a:normAutofit/>
          </a:bodyPr>
          <a:lstStyle/>
          <a:p>
            <a:r>
              <a:rPr lang="en-GB" sz="1800" dirty="0">
                <a:solidFill>
                  <a:schemeClr val="tx1"/>
                </a:solidFill>
              </a:rPr>
              <a:t>Standout Performances: </a:t>
            </a:r>
            <a:r>
              <a:rPr lang="en-GB" sz="1800" dirty="0" err="1">
                <a:solidFill>
                  <a:schemeClr val="tx1"/>
                </a:solidFill>
              </a:rPr>
              <a:t>CycleGAN</a:t>
            </a:r>
            <a:r>
              <a:rPr lang="en-GB" sz="1800" dirty="0">
                <a:solidFill>
                  <a:schemeClr val="tx1"/>
                </a:solidFill>
              </a:rPr>
              <a:t> </a:t>
            </a:r>
            <a:r>
              <a:rPr lang="en-GB" sz="1800" b="1" dirty="0">
                <a:solidFill>
                  <a:schemeClr val="tx1"/>
                </a:solidFill>
              </a:rPr>
              <a:t>excelled</a:t>
            </a:r>
            <a:r>
              <a:rPr lang="en-GB" sz="1800" dirty="0">
                <a:solidFill>
                  <a:schemeClr val="tx1"/>
                </a:solidFill>
              </a:rPr>
              <a:t> in </a:t>
            </a:r>
            <a:r>
              <a:rPr lang="en-GB" sz="1800" b="1" dirty="0">
                <a:solidFill>
                  <a:schemeClr val="tx1"/>
                </a:solidFill>
              </a:rPr>
              <a:t>style</a:t>
            </a:r>
            <a:r>
              <a:rPr lang="en-GB" sz="1800" dirty="0">
                <a:solidFill>
                  <a:schemeClr val="tx1"/>
                </a:solidFill>
              </a:rPr>
              <a:t> </a:t>
            </a:r>
            <a:r>
              <a:rPr lang="en-GB" sz="1800" b="1" dirty="0">
                <a:solidFill>
                  <a:schemeClr val="tx1"/>
                </a:solidFill>
              </a:rPr>
              <a:t>transfer</a:t>
            </a:r>
            <a:r>
              <a:rPr lang="en-GB" sz="1800" dirty="0">
                <a:solidFill>
                  <a:schemeClr val="tx1"/>
                </a:solidFill>
              </a:rPr>
              <a:t>, while Inception V3 displayed </a:t>
            </a:r>
            <a:r>
              <a:rPr lang="en-GB" sz="1800" b="1" dirty="0">
                <a:solidFill>
                  <a:schemeClr val="tx1"/>
                </a:solidFill>
              </a:rPr>
              <a:t>impressive</a:t>
            </a:r>
            <a:r>
              <a:rPr lang="en-GB" sz="1800" dirty="0">
                <a:solidFill>
                  <a:schemeClr val="tx1"/>
                </a:solidFill>
              </a:rPr>
              <a:t> speed.</a:t>
            </a:r>
          </a:p>
          <a:p>
            <a:r>
              <a:rPr lang="en-GB" sz="1800" dirty="0">
                <a:solidFill>
                  <a:schemeClr val="tx1"/>
                </a:solidFill>
              </a:rPr>
              <a:t>GANs' performance in style transfer </a:t>
            </a:r>
            <a:r>
              <a:rPr lang="en-GB" sz="1800" b="1" dirty="0">
                <a:solidFill>
                  <a:schemeClr val="tx1"/>
                </a:solidFill>
              </a:rPr>
              <a:t>benefits</a:t>
            </a:r>
            <a:r>
              <a:rPr lang="en-GB" sz="1800" dirty="0">
                <a:solidFill>
                  <a:schemeClr val="tx1"/>
                </a:solidFill>
              </a:rPr>
              <a:t> from </a:t>
            </a:r>
            <a:r>
              <a:rPr lang="en-GB" sz="1800" b="1" dirty="0">
                <a:solidFill>
                  <a:schemeClr val="tx1"/>
                </a:solidFill>
              </a:rPr>
              <a:t>larger</a:t>
            </a:r>
            <a:r>
              <a:rPr lang="en-GB" sz="1800" dirty="0">
                <a:solidFill>
                  <a:schemeClr val="tx1"/>
                </a:solidFill>
              </a:rPr>
              <a:t> and more </a:t>
            </a:r>
            <a:r>
              <a:rPr lang="en-GB" sz="1800" b="1" dirty="0">
                <a:solidFill>
                  <a:schemeClr val="tx1"/>
                </a:solidFill>
              </a:rPr>
              <a:t>diverse</a:t>
            </a:r>
            <a:r>
              <a:rPr lang="en-GB" sz="1800" dirty="0">
                <a:solidFill>
                  <a:schemeClr val="tx1"/>
                </a:solidFill>
              </a:rPr>
              <a:t> datasets.</a:t>
            </a:r>
          </a:p>
          <a:p>
            <a:r>
              <a:rPr lang="en-GB" sz="1800" dirty="0">
                <a:solidFill>
                  <a:schemeClr val="tx1"/>
                </a:solidFill>
              </a:rPr>
              <a:t>Complexity doesn't guarantee superior results, as evidenced by the performance of ResNet-50.</a:t>
            </a:r>
          </a:p>
          <a:p>
            <a:r>
              <a:rPr lang="en-GB" sz="1800" b="1" dirty="0">
                <a:solidFill>
                  <a:schemeClr val="tx1"/>
                </a:solidFill>
              </a:rPr>
              <a:t>Transfer</a:t>
            </a:r>
            <a:r>
              <a:rPr lang="en-GB" sz="1800" dirty="0">
                <a:solidFill>
                  <a:schemeClr val="tx1"/>
                </a:solidFill>
              </a:rPr>
              <a:t> learning using VGG-19 emerged as the </a:t>
            </a:r>
            <a:r>
              <a:rPr lang="en-GB" sz="1800" b="1" dirty="0">
                <a:solidFill>
                  <a:schemeClr val="tx1"/>
                </a:solidFill>
              </a:rPr>
              <a:t>most</a:t>
            </a:r>
            <a:r>
              <a:rPr lang="en-GB" sz="1800" dirty="0">
                <a:solidFill>
                  <a:schemeClr val="tx1"/>
                </a:solidFill>
              </a:rPr>
              <a:t> </a:t>
            </a:r>
            <a:r>
              <a:rPr lang="en-GB" sz="1800" b="1" dirty="0">
                <a:solidFill>
                  <a:schemeClr val="tx1"/>
                </a:solidFill>
              </a:rPr>
              <a:t>effective</a:t>
            </a:r>
            <a:r>
              <a:rPr lang="en-GB" sz="1800" dirty="0">
                <a:solidFill>
                  <a:schemeClr val="tx1"/>
                </a:solidFill>
              </a:rPr>
              <a:t> </a:t>
            </a:r>
            <a:r>
              <a:rPr lang="en-GB" sz="1800" b="1" dirty="0">
                <a:solidFill>
                  <a:schemeClr val="tx1"/>
                </a:solidFill>
              </a:rPr>
              <a:t>approach</a:t>
            </a:r>
            <a:r>
              <a:rPr lang="en-GB" sz="1800" dirty="0">
                <a:solidFill>
                  <a:schemeClr val="tx1"/>
                </a:solidFill>
              </a:rPr>
              <a:t> for image style transfer.</a:t>
            </a:r>
          </a:p>
          <a:p>
            <a:r>
              <a:rPr lang="en-GB" sz="1800" b="1" dirty="0">
                <a:solidFill>
                  <a:schemeClr val="tx1"/>
                </a:solidFill>
              </a:rPr>
              <a:t>Trade-offs</a:t>
            </a:r>
            <a:r>
              <a:rPr lang="en-GB" sz="1800" dirty="0">
                <a:solidFill>
                  <a:schemeClr val="tx1"/>
                </a:solidFill>
              </a:rPr>
              <a:t> exist for </a:t>
            </a:r>
            <a:r>
              <a:rPr lang="en-GB" sz="1800" b="1" dirty="0">
                <a:solidFill>
                  <a:schemeClr val="tx1"/>
                </a:solidFill>
              </a:rPr>
              <a:t>each</a:t>
            </a:r>
            <a:r>
              <a:rPr lang="en-GB" sz="1800" dirty="0">
                <a:solidFill>
                  <a:schemeClr val="tx1"/>
                </a:solidFill>
              </a:rPr>
              <a:t> model, necessitating a balance between performance metrics and computational costs. </a:t>
            </a:r>
          </a:p>
          <a:p>
            <a:r>
              <a:rPr lang="en-GB" sz="1800" dirty="0">
                <a:solidFill>
                  <a:schemeClr val="tx1"/>
                </a:solidFill>
              </a:rPr>
              <a:t>The importance of dataset selection, resizing, and normalization as crucial </a:t>
            </a:r>
            <a:r>
              <a:rPr lang="en-GB" sz="1800" dirty="0" err="1">
                <a:solidFill>
                  <a:schemeClr val="tx1"/>
                </a:solidFill>
              </a:rPr>
              <a:t>preprocessing</a:t>
            </a:r>
            <a:r>
              <a:rPr lang="en-GB" sz="1800" dirty="0">
                <a:solidFill>
                  <a:schemeClr val="tx1"/>
                </a:solidFill>
              </a:rPr>
              <a:t> steps.</a:t>
            </a:r>
          </a:p>
          <a:p>
            <a:r>
              <a:rPr lang="en-GB" sz="1800" dirty="0">
                <a:solidFill>
                  <a:schemeClr val="tx1"/>
                </a:solidFill>
              </a:rPr>
              <a:t>Computer Vision is exceptionally </a:t>
            </a:r>
            <a:r>
              <a:rPr lang="en-GB" sz="1800" b="1" dirty="0">
                <a:solidFill>
                  <a:schemeClr val="tx1"/>
                </a:solidFill>
              </a:rPr>
              <a:t>time-consuming</a:t>
            </a:r>
            <a:r>
              <a:rPr lang="en-GB" sz="1800" dirty="0">
                <a:solidFill>
                  <a:schemeClr val="tx1"/>
                </a:solidFill>
              </a:rPr>
              <a:t> and financially demanding.</a:t>
            </a:r>
          </a:p>
          <a:p>
            <a:r>
              <a:rPr lang="en-GB" sz="1800" dirty="0">
                <a:solidFill>
                  <a:schemeClr val="tx1"/>
                </a:solidFill>
              </a:rPr>
              <a:t>Study Limitations: Real-time processing is not feasible with the current approach.</a:t>
            </a:r>
          </a:p>
          <a:p>
            <a:endParaRPr lang="en-GB" sz="1800" dirty="0">
              <a:solidFill>
                <a:schemeClr val="tx1"/>
              </a:solidFill>
            </a:endParaRPr>
          </a:p>
        </p:txBody>
      </p:sp>
      <p:sp>
        <p:nvSpPr>
          <p:cNvPr id="3" name="Title 2">
            <a:extLst>
              <a:ext uri="{FF2B5EF4-FFF2-40B4-BE49-F238E27FC236}">
                <a16:creationId xmlns:a16="http://schemas.microsoft.com/office/drawing/2014/main" id="{3D5F4C28-1F20-CE37-03F3-584D1C8134DF}"/>
              </a:ext>
            </a:extLst>
          </p:cNvPr>
          <p:cNvSpPr>
            <a:spLocks noGrp="1"/>
          </p:cNvSpPr>
          <p:nvPr>
            <p:ph type="title"/>
          </p:nvPr>
        </p:nvSpPr>
        <p:spPr>
          <a:xfrm>
            <a:off x="557213" y="408622"/>
            <a:ext cx="9146972" cy="640080"/>
          </a:xfrm>
        </p:spPr>
        <p:txBody>
          <a:bodyPr/>
          <a:lstStyle/>
          <a:p>
            <a:r>
              <a:rPr lang="en-GB" dirty="0"/>
              <a:t>Lessons Learnt</a:t>
            </a:r>
            <a:endParaRPr lang="en-CH" dirty="0"/>
          </a:p>
        </p:txBody>
      </p:sp>
    </p:spTree>
    <p:extLst>
      <p:ext uri="{BB962C8B-B14F-4D97-AF65-F5344CB8AC3E}">
        <p14:creationId xmlns:p14="http://schemas.microsoft.com/office/powerpoint/2010/main" val="22035094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BA0115E-22CF-9511-D630-5B69188D2D13}"/>
              </a:ext>
            </a:extLst>
          </p:cNvPr>
          <p:cNvSpPr>
            <a:spLocks noGrp="1"/>
          </p:cNvSpPr>
          <p:nvPr>
            <p:ph sz="quarter" idx="10"/>
          </p:nvPr>
        </p:nvSpPr>
        <p:spPr>
          <a:xfrm>
            <a:off x="444500" y="1567542"/>
            <a:ext cx="10957507" cy="4991877"/>
          </a:xfrm>
        </p:spPr>
        <p:txBody>
          <a:bodyPr>
            <a:normAutofit/>
          </a:bodyPr>
          <a:lstStyle/>
          <a:p>
            <a:r>
              <a:rPr lang="en-US" sz="1800" b="1" i="0" dirty="0">
                <a:solidFill>
                  <a:schemeClr val="tx1"/>
                </a:solidFill>
                <a:effectLst/>
              </a:rPr>
              <a:t>Visualize Often: </a:t>
            </a:r>
            <a:r>
              <a:rPr lang="en-US" sz="1800" i="0" dirty="0">
                <a:solidFill>
                  <a:schemeClr val="tx1"/>
                </a:solidFill>
                <a:effectLst/>
              </a:rPr>
              <a:t>Regularly inspect the output of your generator to ensure it is learning effectively.</a:t>
            </a:r>
          </a:p>
          <a:p>
            <a:r>
              <a:rPr lang="en-US" sz="1800" b="1" i="0" dirty="0">
                <a:solidFill>
                  <a:schemeClr val="tx1"/>
                </a:solidFill>
                <a:effectLst/>
              </a:rPr>
              <a:t>Check Model Balance: </a:t>
            </a:r>
            <a:r>
              <a:rPr lang="en-US" sz="1800" i="0" dirty="0">
                <a:solidFill>
                  <a:schemeClr val="tx1"/>
                </a:solidFill>
                <a:effectLst/>
              </a:rPr>
              <a:t>If the generator or discriminator is consistently winning by a large margin, it suggests ineffective training. Adjust model complexity or learning rates accordingly.</a:t>
            </a:r>
          </a:p>
          <a:p>
            <a:r>
              <a:rPr lang="en-US" sz="1800" b="1" i="0" dirty="0">
                <a:solidFill>
                  <a:schemeClr val="tx1"/>
                </a:solidFill>
                <a:effectLst/>
              </a:rPr>
              <a:t>Optimizers: </a:t>
            </a:r>
            <a:r>
              <a:rPr lang="en-US" sz="1800" i="0" dirty="0">
                <a:solidFill>
                  <a:schemeClr val="tx1"/>
                </a:solidFill>
                <a:effectLst/>
              </a:rPr>
              <a:t>Consider using the Adam optimizer, though for specific GAN types, RMSprop may be recommended in some papers.</a:t>
            </a:r>
          </a:p>
          <a:p>
            <a:r>
              <a:rPr lang="en-US" sz="1800" b="1" i="0" dirty="0">
                <a:solidFill>
                  <a:schemeClr val="tx1"/>
                </a:solidFill>
                <a:effectLst/>
              </a:rPr>
              <a:t>Label Smoothing: </a:t>
            </a:r>
            <a:r>
              <a:rPr lang="en-US" sz="1800" i="0" dirty="0">
                <a:solidFill>
                  <a:schemeClr val="tx1"/>
                </a:solidFill>
                <a:effectLst/>
              </a:rPr>
              <a:t>Implement soft labels </a:t>
            </a:r>
            <a:r>
              <a:rPr lang="en-US" sz="1800" i="0" dirty="0">
                <a:solidFill>
                  <a:schemeClr val="tx1"/>
                </a:solidFill>
                <a:effectLst/>
                <a:cs typeface="Adelle Sans Devanagari" panose="02000503000000020004" pitchFamily="2" charset="-78"/>
              </a:rPr>
              <a:t>instead</a:t>
            </a:r>
            <a:r>
              <a:rPr lang="en-US" sz="1800" i="0" dirty="0">
                <a:solidFill>
                  <a:schemeClr val="tx1"/>
                </a:solidFill>
                <a:effectLst/>
              </a:rPr>
              <a:t> of hard 0s and 1s to prevent the discriminator from becoming overly confident during training.</a:t>
            </a:r>
          </a:p>
          <a:p>
            <a:r>
              <a:rPr lang="en-US" sz="1800" b="1" i="0" dirty="0">
                <a:solidFill>
                  <a:schemeClr val="tx1"/>
                </a:solidFill>
                <a:effectLst/>
              </a:rPr>
              <a:t>Feature Matching: </a:t>
            </a:r>
            <a:r>
              <a:rPr lang="en-US" sz="1800" i="0" dirty="0">
                <a:solidFill>
                  <a:schemeClr val="tx1"/>
                </a:solidFill>
                <a:effectLst/>
              </a:rPr>
              <a:t>Instead of minimizing the distance between generated and real data, focus on minimizing the distance between features extracted from the data.</a:t>
            </a:r>
          </a:p>
          <a:p>
            <a:endParaRPr lang="en-CH" dirty="0">
              <a:solidFill>
                <a:schemeClr val="tx1"/>
              </a:solidFill>
            </a:endParaRPr>
          </a:p>
        </p:txBody>
      </p:sp>
      <p:sp>
        <p:nvSpPr>
          <p:cNvPr id="3" name="Title 2">
            <a:extLst>
              <a:ext uri="{FF2B5EF4-FFF2-40B4-BE49-F238E27FC236}">
                <a16:creationId xmlns:a16="http://schemas.microsoft.com/office/drawing/2014/main" id="{43DFF5ED-DDCD-9623-0C9B-4338600EE16C}"/>
              </a:ext>
            </a:extLst>
          </p:cNvPr>
          <p:cNvSpPr>
            <a:spLocks noGrp="1"/>
          </p:cNvSpPr>
          <p:nvPr>
            <p:ph type="title"/>
          </p:nvPr>
        </p:nvSpPr>
        <p:spPr>
          <a:xfrm>
            <a:off x="558800" y="444896"/>
            <a:ext cx="9146972" cy="640080"/>
          </a:xfrm>
        </p:spPr>
        <p:txBody>
          <a:bodyPr/>
          <a:lstStyle/>
          <a:p>
            <a:r>
              <a:rPr lang="en-GB" dirty="0"/>
              <a:t>Improving GAN performance - </a:t>
            </a:r>
            <a:r>
              <a:rPr lang="en-GB" i="1" dirty="0"/>
              <a:t>General</a:t>
            </a:r>
            <a:endParaRPr lang="en-CH" i="1" dirty="0"/>
          </a:p>
        </p:txBody>
      </p:sp>
    </p:spTree>
    <p:extLst>
      <p:ext uri="{BB962C8B-B14F-4D97-AF65-F5344CB8AC3E}">
        <p14:creationId xmlns:p14="http://schemas.microsoft.com/office/powerpoint/2010/main" val="37518876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BA0115E-22CF-9511-D630-5B69188D2D13}"/>
              </a:ext>
            </a:extLst>
          </p:cNvPr>
          <p:cNvSpPr>
            <a:spLocks noGrp="1"/>
          </p:cNvSpPr>
          <p:nvPr>
            <p:ph sz="quarter" idx="10"/>
          </p:nvPr>
        </p:nvSpPr>
        <p:spPr>
          <a:xfrm>
            <a:off x="444500" y="1567542"/>
            <a:ext cx="10957507" cy="4991877"/>
          </a:xfrm>
        </p:spPr>
        <p:txBody>
          <a:bodyPr>
            <a:normAutofit/>
          </a:bodyPr>
          <a:lstStyle/>
          <a:p>
            <a:pPr marL="0" indent="0" algn="l">
              <a:buNone/>
            </a:pPr>
            <a:r>
              <a:rPr lang="en-GB" sz="1800" b="1" i="0" u="sng" dirty="0">
                <a:solidFill>
                  <a:schemeClr val="tx1"/>
                </a:solidFill>
                <a:effectLst/>
              </a:rPr>
              <a:t>For the Generator:</a:t>
            </a:r>
          </a:p>
          <a:p>
            <a:r>
              <a:rPr lang="en-GB" sz="1800" b="1" i="0" dirty="0">
                <a:solidFill>
                  <a:schemeClr val="tx1"/>
                </a:solidFill>
                <a:effectLst/>
              </a:rPr>
              <a:t>Tanh Activation: </a:t>
            </a:r>
            <a:r>
              <a:rPr lang="en-GB" sz="1800" i="0" dirty="0">
                <a:solidFill>
                  <a:schemeClr val="tx1"/>
                </a:solidFill>
                <a:effectLst/>
              </a:rPr>
              <a:t>Use the tanh activation function for the generator's final layer to constrain output and aid discriminator learning.</a:t>
            </a:r>
          </a:p>
          <a:p>
            <a:r>
              <a:rPr lang="en-GB" sz="1800" b="1" i="0" dirty="0">
                <a:solidFill>
                  <a:schemeClr val="tx1"/>
                </a:solidFill>
                <a:effectLst/>
              </a:rPr>
              <a:t>Dropout Layers: </a:t>
            </a:r>
            <a:r>
              <a:rPr lang="en-GB" sz="1800" i="0" dirty="0">
                <a:solidFill>
                  <a:schemeClr val="tx1"/>
                </a:solidFill>
                <a:effectLst/>
              </a:rPr>
              <a:t>Incorporate dropout layers to prevent the generator from overfitting to the training data.</a:t>
            </a:r>
          </a:p>
          <a:p>
            <a:r>
              <a:rPr lang="en-GB" sz="1800" b="1" i="0" dirty="0">
                <a:solidFill>
                  <a:schemeClr val="tx1"/>
                </a:solidFill>
                <a:effectLst/>
              </a:rPr>
              <a:t>Batch Normalization: </a:t>
            </a:r>
            <a:r>
              <a:rPr lang="en-GB" sz="1800" i="0" dirty="0">
                <a:solidFill>
                  <a:schemeClr val="tx1"/>
                </a:solidFill>
                <a:effectLst/>
              </a:rPr>
              <a:t>Add batch normalization layers to stabilize training and improve the generator's generalization.</a:t>
            </a:r>
          </a:p>
          <a:p>
            <a:pPr marL="0" indent="0" algn="l">
              <a:buNone/>
            </a:pPr>
            <a:r>
              <a:rPr lang="en-GB" sz="1800" b="1" i="0" u="sng" dirty="0">
                <a:solidFill>
                  <a:schemeClr val="tx1"/>
                </a:solidFill>
                <a:effectLst/>
              </a:rPr>
              <a:t>For the Discriminator:</a:t>
            </a:r>
          </a:p>
          <a:p>
            <a:r>
              <a:rPr lang="en-US" sz="1800" b="1" i="0" dirty="0">
                <a:solidFill>
                  <a:schemeClr val="tx1"/>
                </a:solidFill>
                <a:effectLst/>
              </a:rPr>
              <a:t>Leaky </a:t>
            </a:r>
            <a:r>
              <a:rPr lang="en-US" sz="1800" b="1" i="0" dirty="0" err="1">
                <a:solidFill>
                  <a:schemeClr val="tx1"/>
                </a:solidFill>
                <a:effectLst/>
              </a:rPr>
              <a:t>ReLU</a:t>
            </a:r>
            <a:r>
              <a:rPr lang="en-US" sz="1800" b="1" i="0" dirty="0">
                <a:solidFill>
                  <a:schemeClr val="tx1"/>
                </a:solidFill>
                <a:effectLst/>
              </a:rPr>
              <a:t>:</a:t>
            </a:r>
            <a:r>
              <a:rPr lang="en-US" sz="1800" b="0" i="0" dirty="0">
                <a:solidFill>
                  <a:schemeClr val="tx1"/>
                </a:solidFill>
                <a:effectLst/>
              </a:rPr>
              <a:t> Utilize Leaky </a:t>
            </a:r>
            <a:r>
              <a:rPr lang="en-US" sz="1800" b="0" i="0" dirty="0" err="1">
                <a:solidFill>
                  <a:schemeClr val="tx1"/>
                </a:solidFill>
                <a:effectLst/>
              </a:rPr>
              <a:t>ReLU</a:t>
            </a:r>
            <a:r>
              <a:rPr lang="en-US" sz="1800" b="0" i="0" dirty="0">
                <a:solidFill>
                  <a:schemeClr val="tx1"/>
                </a:solidFill>
                <a:effectLst/>
              </a:rPr>
              <a:t> activation functions to allow a small gradient when the unit is inactive, enhancing discriminator learning.</a:t>
            </a:r>
          </a:p>
          <a:p>
            <a:r>
              <a:rPr lang="en-US" sz="1800" b="1" i="0" dirty="0">
                <a:solidFill>
                  <a:schemeClr val="tx1"/>
                </a:solidFill>
                <a:effectLst/>
              </a:rPr>
              <a:t>Avoid Sparse Gradients:</a:t>
            </a:r>
            <a:r>
              <a:rPr lang="en-US" sz="1800" b="0" i="0" dirty="0">
                <a:solidFill>
                  <a:schemeClr val="tx1"/>
                </a:solidFill>
                <a:effectLst/>
              </a:rPr>
              <a:t> Prevent sparse gradients by using activation functions like Leaky </a:t>
            </a:r>
            <a:r>
              <a:rPr lang="en-US" sz="1800" b="0" i="0" dirty="0" err="1">
                <a:solidFill>
                  <a:schemeClr val="tx1"/>
                </a:solidFill>
                <a:effectLst/>
              </a:rPr>
              <a:t>ReLU</a:t>
            </a:r>
            <a:r>
              <a:rPr lang="en-US" sz="1800" b="0" i="0" dirty="0">
                <a:solidFill>
                  <a:schemeClr val="tx1"/>
                </a:solidFill>
                <a:effectLst/>
              </a:rPr>
              <a:t> and average pooling, as opposed to </a:t>
            </a:r>
            <a:r>
              <a:rPr lang="en-US" sz="1800" b="0" i="0" dirty="0" err="1">
                <a:solidFill>
                  <a:schemeClr val="tx1"/>
                </a:solidFill>
                <a:effectLst/>
              </a:rPr>
              <a:t>ReLU</a:t>
            </a:r>
            <a:r>
              <a:rPr lang="en-US" sz="1800" b="0" i="0" dirty="0">
                <a:solidFill>
                  <a:schemeClr val="tx1"/>
                </a:solidFill>
                <a:effectLst/>
              </a:rPr>
              <a:t> and </a:t>
            </a:r>
            <a:r>
              <a:rPr lang="en-US" sz="1800" b="0" i="0" dirty="0" err="1">
                <a:solidFill>
                  <a:schemeClr val="tx1"/>
                </a:solidFill>
                <a:effectLst/>
              </a:rPr>
              <a:t>MaxPool</a:t>
            </a:r>
            <a:r>
              <a:rPr lang="en-US" sz="1800" b="0" i="0" dirty="0">
                <a:solidFill>
                  <a:schemeClr val="tx1"/>
                </a:solidFill>
                <a:effectLst/>
              </a:rPr>
              <a:t>.</a:t>
            </a:r>
          </a:p>
          <a:p>
            <a:endParaRPr lang="en-CH" dirty="0">
              <a:solidFill>
                <a:schemeClr val="tx1"/>
              </a:solidFill>
            </a:endParaRPr>
          </a:p>
        </p:txBody>
      </p:sp>
      <p:sp>
        <p:nvSpPr>
          <p:cNvPr id="3" name="Title 2">
            <a:extLst>
              <a:ext uri="{FF2B5EF4-FFF2-40B4-BE49-F238E27FC236}">
                <a16:creationId xmlns:a16="http://schemas.microsoft.com/office/drawing/2014/main" id="{43DFF5ED-DDCD-9623-0C9B-4338600EE16C}"/>
              </a:ext>
            </a:extLst>
          </p:cNvPr>
          <p:cNvSpPr>
            <a:spLocks noGrp="1"/>
          </p:cNvSpPr>
          <p:nvPr>
            <p:ph type="title"/>
          </p:nvPr>
        </p:nvSpPr>
        <p:spPr/>
        <p:txBody>
          <a:bodyPr/>
          <a:lstStyle/>
          <a:p>
            <a:r>
              <a:rPr lang="en-GB" dirty="0"/>
              <a:t>Improving GAN performance – </a:t>
            </a:r>
            <a:r>
              <a:rPr lang="en-GB" i="1" dirty="0"/>
              <a:t>further</a:t>
            </a:r>
            <a:r>
              <a:rPr lang="en-GB" dirty="0"/>
              <a:t> </a:t>
            </a:r>
            <a:endParaRPr lang="en-CH" dirty="0"/>
          </a:p>
        </p:txBody>
      </p:sp>
    </p:spTree>
    <p:extLst>
      <p:ext uri="{BB962C8B-B14F-4D97-AF65-F5344CB8AC3E}">
        <p14:creationId xmlns:p14="http://schemas.microsoft.com/office/powerpoint/2010/main" val="2177252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AA8AE259-9742-720E-EF93-449BC6C3EF47}"/>
              </a:ext>
            </a:extLst>
          </p:cNvPr>
          <p:cNvSpPr>
            <a:spLocks noGrp="1"/>
          </p:cNvSpPr>
          <p:nvPr>
            <p:ph sz="quarter" idx="10"/>
          </p:nvPr>
        </p:nvSpPr>
        <p:spPr>
          <a:xfrm>
            <a:off x="562487" y="1440180"/>
            <a:ext cx="11073990" cy="4591910"/>
          </a:xfrm>
        </p:spPr>
        <p:txBody>
          <a:bodyPr>
            <a:normAutofit fontScale="92500" lnSpcReduction="10000"/>
          </a:bodyPr>
          <a:lstStyle/>
          <a:p>
            <a:pPr marL="0" indent="0">
              <a:buNone/>
            </a:pPr>
            <a:r>
              <a:rPr lang="en-GB" sz="2000" b="1" dirty="0"/>
              <a:t>Style Transformation</a:t>
            </a:r>
          </a:p>
          <a:p>
            <a:r>
              <a:rPr lang="en-GB" sz="2000" dirty="0"/>
              <a:t>Introduction</a:t>
            </a:r>
          </a:p>
          <a:p>
            <a:r>
              <a:rPr lang="en-GB" sz="2000" dirty="0"/>
              <a:t>Research Question</a:t>
            </a:r>
          </a:p>
          <a:p>
            <a:r>
              <a:rPr lang="en-GB" sz="2000" dirty="0"/>
              <a:t>Overview Literature and Methodology</a:t>
            </a:r>
          </a:p>
          <a:p>
            <a:r>
              <a:rPr lang="en-GB" sz="2000" dirty="0"/>
              <a:t>Models used</a:t>
            </a:r>
          </a:p>
          <a:p>
            <a:r>
              <a:rPr lang="en-GB" sz="2000" dirty="0"/>
              <a:t>Lessons learnt and further improvements</a:t>
            </a:r>
          </a:p>
          <a:p>
            <a:pPr marL="0" indent="0">
              <a:buNone/>
            </a:pPr>
            <a:endParaRPr lang="en-GB" dirty="0"/>
          </a:p>
          <a:p>
            <a:pPr marL="0" indent="0">
              <a:buNone/>
            </a:pPr>
            <a:r>
              <a:rPr lang="en-GB" sz="2000" b="1" dirty="0"/>
              <a:t>Object Detection</a:t>
            </a:r>
          </a:p>
          <a:p>
            <a:r>
              <a:rPr lang="en-GB" sz="2000" dirty="0"/>
              <a:t>Research Question</a:t>
            </a:r>
          </a:p>
          <a:p>
            <a:r>
              <a:rPr lang="en-GB" sz="2000" dirty="0"/>
              <a:t>Dataset</a:t>
            </a:r>
          </a:p>
          <a:p>
            <a:r>
              <a:rPr lang="en-GB" sz="2000" dirty="0"/>
              <a:t>Model</a:t>
            </a:r>
          </a:p>
          <a:p>
            <a:r>
              <a:rPr lang="en-GB" sz="2000" dirty="0"/>
              <a:t>Results</a:t>
            </a:r>
          </a:p>
        </p:txBody>
      </p:sp>
      <p:sp>
        <p:nvSpPr>
          <p:cNvPr id="3" name="Titel 2">
            <a:extLst>
              <a:ext uri="{FF2B5EF4-FFF2-40B4-BE49-F238E27FC236}">
                <a16:creationId xmlns:a16="http://schemas.microsoft.com/office/drawing/2014/main" id="{C15BBAF8-1A81-981D-CAF3-6F63E6EECA3D}"/>
              </a:ext>
            </a:extLst>
          </p:cNvPr>
          <p:cNvSpPr>
            <a:spLocks noGrp="1"/>
          </p:cNvSpPr>
          <p:nvPr>
            <p:ph type="title"/>
          </p:nvPr>
        </p:nvSpPr>
        <p:spPr>
          <a:xfrm>
            <a:off x="562487" y="445358"/>
            <a:ext cx="9146972" cy="640080"/>
          </a:xfrm>
        </p:spPr>
        <p:txBody>
          <a:bodyPr/>
          <a:lstStyle/>
          <a:p>
            <a:r>
              <a:rPr lang="en-GB" dirty="0"/>
              <a:t>Agenda</a:t>
            </a:r>
          </a:p>
        </p:txBody>
      </p:sp>
    </p:spTree>
    <p:extLst>
      <p:ext uri="{BB962C8B-B14F-4D97-AF65-F5344CB8AC3E}">
        <p14:creationId xmlns:p14="http://schemas.microsoft.com/office/powerpoint/2010/main" val="30934248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E19FF-DAD9-4AB4-9D83-993EE9FE6846}"/>
              </a:ext>
            </a:extLst>
          </p:cNvPr>
          <p:cNvSpPr>
            <a:spLocks noGrp="1"/>
          </p:cNvSpPr>
          <p:nvPr>
            <p:ph type="title"/>
          </p:nvPr>
        </p:nvSpPr>
        <p:spPr>
          <a:xfrm>
            <a:off x="587374" y="1423887"/>
            <a:ext cx="9146972" cy="1084033"/>
          </a:xfrm>
        </p:spPr>
        <p:txBody>
          <a:bodyPr>
            <a:normAutofit/>
          </a:bodyPr>
          <a:lstStyle/>
          <a:p>
            <a:r>
              <a:rPr lang="en-GB" b="1" dirty="0"/>
              <a:t>First try at a computer vision task:</a:t>
            </a:r>
            <a:br>
              <a:rPr lang="en-GB" b="1" dirty="0"/>
            </a:br>
            <a:r>
              <a:rPr lang="en-GB" b="1" dirty="0"/>
              <a:t>Object Detection with the </a:t>
            </a:r>
            <a:r>
              <a:rPr lang="en-GB" b="1" dirty="0" err="1"/>
              <a:t>widerface</a:t>
            </a:r>
            <a:r>
              <a:rPr lang="en-GB" b="1" dirty="0"/>
              <a:t> dataset</a:t>
            </a:r>
          </a:p>
        </p:txBody>
      </p:sp>
      <p:sp>
        <p:nvSpPr>
          <p:cNvPr id="51" name="Content Placeholder 7">
            <a:extLst>
              <a:ext uri="{FF2B5EF4-FFF2-40B4-BE49-F238E27FC236}">
                <a16:creationId xmlns:a16="http://schemas.microsoft.com/office/drawing/2014/main" id="{A6D40621-9F60-B248-A84C-7DCBF898D4DB}"/>
              </a:ext>
            </a:extLst>
          </p:cNvPr>
          <p:cNvSpPr txBox="1">
            <a:spLocks/>
          </p:cNvSpPr>
          <p:nvPr/>
        </p:nvSpPr>
        <p:spPr>
          <a:xfrm>
            <a:off x="1039854" y="1509612"/>
            <a:ext cx="4380515" cy="3652194"/>
          </a:xfrm>
          <a:prstGeom prst="rect">
            <a:avLst/>
          </a:prstGeom>
        </p:spPr>
        <p:txBody>
          <a:bodyPr vert="horz" lIns="91440" tIns="45720" rIns="91440" bIns="45720" rtlCol="0">
            <a:normAutofit/>
          </a:bodyPr>
          <a:lstStyle>
            <a:lvl1pPr marL="228598" indent="-228598" algn="l" defTabSz="914391" rtl="0" eaLnBrk="1" latinLnBrk="0" hangingPunct="1">
              <a:lnSpc>
                <a:spcPct val="100000"/>
              </a:lnSpc>
              <a:spcBef>
                <a:spcPts val="10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1pPr>
            <a:lvl2pPr marL="685793"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2pPr>
            <a:lvl3pPr marL="1142989"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3pPr>
            <a:lvl4pPr marL="1600185"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4pPr>
            <a:lvl5pPr marL="2057380" indent="-228598" algn="l" defTabSz="914391" rtl="0" eaLnBrk="1" latinLnBrk="0" hangingPunct="1">
              <a:lnSpc>
                <a:spcPct val="100000"/>
              </a:lnSpc>
              <a:spcBef>
                <a:spcPts val="500"/>
              </a:spcBef>
              <a:buFont typeface="Arial" panose="020B0604020202020204" pitchFamily="34" charset="0"/>
              <a:buChar char="•"/>
              <a:defRPr lang="en-US" sz="1400" kern="1200">
                <a:solidFill>
                  <a:schemeClr val="tx1">
                    <a:lumMod val="75000"/>
                    <a:lumOff val="25000"/>
                  </a:schemeClr>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1200"/>
              </a:spcAft>
              <a:buNone/>
            </a:pPr>
            <a:endParaRPr lang="en-US" sz="1600" dirty="0">
              <a:solidFill>
                <a:schemeClr val="tx1"/>
              </a:solidFill>
            </a:endParaRPr>
          </a:p>
        </p:txBody>
      </p:sp>
    </p:spTree>
    <p:extLst>
      <p:ext uri="{BB962C8B-B14F-4D97-AF65-F5344CB8AC3E}">
        <p14:creationId xmlns:p14="http://schemas.microsoft.com/office/powerpoint/2010/main" val="15595472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CB53B60A-3927-B8BC-73DC-6F2E3E2D53C0}"/>
              </a:ext>
            </a:extLst>
          </p:cNvPr>
          <p:cNvSpPr>
            <a:spLocks noGrp="1"/>
          </p:cNvSpPr>
          <p:nvPr>
            <p:ph sz="quarter" idx="13"/>
          </p:nvPr>
        </p:nvSpPr>
        <p:spPr>
          <a:xfrm>
            <a:off x="607758" y="1545908"/>
            <a:ext cx="11007979" cy="4626292"/>
          </a:xfrm>
        </p:spPr>
        <p:txBody>
          <a:bodyPr>
            <a:normAutofit lnSpcReduction="10000"/>
          </a:bodyPr>
          <a:lstStyle/>
          <a:p>
            <a:pPr>
              <a:lnSpc>
                <a:spcPct val="150000"/>
              </a:lnSpc>
            </a:pPr>
            <a:r>
              <a:rPr lang="en-GB" sz="1800" dirty="0">
                <a:solidFill>
                  <a:schemeClr val="tx1"/>
                </a:solidFill>
              </a:rPr>
              <a:t>In today's digital age, images and videos are </a:t>
            </a:r>
            <a:r>
              <a:rPr lang="en-GB" sz="1800" b="1" dirty="0">
                <a:solidFill>
                  <a:schemeClr val="tx1"/>
                </a:solidFill>
              </a:rPr>
              <a:t>omnipresent</a:t>
            </a:r>
            <a:r>
              <a:rPr lang="en-GB" sz="1800" dirty="0">
                <a:solidFill>
                  <a:schemeClr val="tx1"/>
                </a:solidFill>
              </a:rPr>
              <a:t>. Faces, being a central element in this visual data, play a crucial role in many applications. Detecting faces accurately is foundational for many subsequent tasks.</a:t>
            </a:r>
          </a:p>
          <a:p>
            <a:pPr marL="228598" lvl="1">
              <a:lnSpc>
                <a:spcPct val="150000"/>
              </a:lnSpc>
              <a:spcBef>
                <a:spcPts val="1000"/>
              </a:spcBef>
            </a:pPr>
            <a:r>
              <a:rPr lang="en-GB" sz="1800" b="1" dirty="0">
                <a:solidFill>
                  <a:schemeClr val="tx1"/>
                </a:solidFill>
              </a:rPr>
              <a:t>Challenges</a:t>
            </a:r>
            <a:r>
              <a:rPr lang="en-GB" sz="1800" dirty="0">
                <a:solidFill>
                  <a:schemeClr val="tx1"/>
                </a:solidFill>
              </a:rPr>
              <a:t>: </a:t>
            </a:r>
          </a:p>
          <a:p>
            <a:pPr marL="742946" lvl="2" indent="-285750">
              <a:lnSpc>
                <a:spcPct val="150000"/>
              </a:lnSpc>
              <a:spcBef>
                <a:spcPts val="1000"/>
              </a:spcBef>
              <a:buFont typeface="Wingdings" pitchFamily="2" charset="2"/>
              <a:buChar char="Ø"/>
            </a:pPr>
            <a:r>
              <a:rPr lang="en-GB" sz="1800" dirty="0">
                <a:solidFill>
                  <a:schemeClr val="tx1"/>
                </a:solidFill>
              </a:rPr>
              <a:t>Faces in the wild come with variability: different orientations, lighting conditions, occlusions, and expressions. An effective detection system needs to navigate these challenges.</a:t>
            </a:r>
          </a:p>
          <a:p>
            <a:pPr marL="228598" lvl="1">
              <a:lnSpc>
                <a:spcPct val="150000"/>
              </a:lnSpc>
              <a:spcBef>
                <a:spcPts val="1000"/>
              </a:spcBef>
            </a:pPr>
            <a:r>
              <a:rPr lang="en-GB" sz="1800" b="1" dirty="0">
                <a:solidFill>
                  <a:schemeClr val="tx1"/>
                </a:solidFill>
              </a:rPr>
              <a:t>Advancements</a:t>
            </a:r>
            <a:r>
              <a:rPr lang="en-GB" sz="1800" dirty="0">
                <a:solidFill>
                  <a:schemeClr val="tx1"/>
                </a:solidFill>
              </a:rPr>
              <a:t> in Deep Learning:</a:t>
            </a:r>
          </a:p>
          <a:p>
            <a:pPr marL="742946" lvl="2" indent="-285750">
              <a:lnSpc>
                <a:spcPct val="150000"/>
              </a:lnSpc>
              <a:spcBef>
                <a:spcPts val="1000"/>
              </a:spcBef>
              <a:buFont typeface="Wingdings" pitchFamily="2" charset="2"/>
              <a:buChar char="Ø"/>
            </a:pPr>
            <a:r>
              <a:rPr lang="en-GB" sz="1800" dirty="0">
                <a:solidFill>
                  <a:schemeClr val="tx1"/>
                </a:solidFill>
              </a:rPr>
              <a:t>The advent of deep learning has ushered in significant improvements in face detection accuracy. Harnessing these advanced architectures, like ResNet-50, can push the boundaries of what's possible.</a:t>
            </a:r>
          </a:p>
          <a:p>
            <a:pPr marL="228598" lvl="1">
              <a:lnSpc>
                <a:spcPct val="150000"/>
              </a:lnSpc>
              <a:spcBef>
                <a:spcPts val="1000"/>
              </a:spcBef>
            </a:pPr>
            <a:endParaRPr lang="en-GB" sz="1800" dirty="0">
              <a:solidFill>
                <a:schemeClr val="tx1"/>
              </a:solidFill>
            </a:endParaRPr>
          </a:p>
          <a:p>
            <a:pPr lvl="1">
              <a:lnSpc>
                <a:spcPct val="150000"/>
              </a:lnSpc>
            </a:pPr>
            <a:endParaRPr lang="en-GB" sz="600" b="0" i="0" dirty="0">
              <a:solidFill>
                <a:schemeClr val="tx1"/>
              </a:solidFill>
              <a:effectLst/>
            </a:endParaRPr>
          </a:p>
          <a:p>
            <a:pPr marL="457195" lvl="1" indent="0">
              <a:buNone/>
            </a:pPr>
            <a:endParaRPr lang="en-GB" sz="800" dirty="0">
              <a:solidFill>
                <a:schemeClr val="tx1"/>
              </a:solidFill>
            </a:endParaRPr>
          </a:p>
          <a:p>
            <a:endParaRPr lang="en-GB" dirty="0"/>
          </a:p>
        </p:txBody>
      </p:sp>
      <p:sp>
        <p:nvSpPr>
          <p:cNvPr id="3" name="Titel 2">
            <a:extLst>
              <a:ext uri="{FF2B5EF4-FFF2-40B4-BE49-F238E27FC236}">
                <a16:creationId xmlns:a16="http://schemas.microsoft.com/office/drawing/2014/main" id="{1098540E-59B4-559E-8D67-B893C39D4CF0}"/>
              </a:ext>
            </a:extLst>
          </p:cNvPr>
          <p:cNvSpPr>
            <a:spLocks noGrp="1"/>
          </p:cNvSpPr>
          <p:nvPr>
            <p:ph type="title"/>
          </p:nvPr>
        </p:nvSpPr>
        <p:spPr>
          <a:xfrm>
            <a:off x="607759" y="444896"/>
            <a:ext cx="9146972" cy="640080"/>
          </a:xfrm>
        </p:spPr>
        <p:txBody>
          <a:bodyPr/>
          <a:lstStyle/>
          <a:p>
            <a:r>
              <a:rPr lang="de-CH" b="0" i="0" dirty="0" err="1">
                <a:effectLst/>
              </a:rPr>
              <a:t>Why</a:t>
            </a:r>
            <a:r>
              <a:rPr lang="de-CH" b="0" i="0" dirty="0">
                <a:effectLst/>
              </a:rPr>
              <a:t> </a:t>
            </a:r>
            <a:r>
              <a:rPr lang="de-CH" b="0" i="0" dirty="0" err="1">
                <a:effectLst/>
              </a:rPr>
              <a:t>Object</a:t>
            </a:r>
            <a:r>
              <a:rPr lang="de-CH" b="0" i="0" dirty="0">
                <a:effectLst/>
              </a:rPr>
              <a:t> </a:t>
            </a:r>
            <a:r>
              <a:rPr lang="de-CH" b="0" i="0" dirty="0" err="1">
                <a:effectLst/>
              </a:rPr>
              <a:t>Detection</a:t>
            </a:r>
            <a:endParaRPr lang="en-GB" dirty="0"/>
          </a:p>
        </p:txBody>
      </p:sp>
    </p:spTree>
    <p:extLst>
      <p:ext uri="{BB962C8B-B14F-4D97-AF65-F5344CB8AC3E}">
        <p14:creationId xmlns:p14="http://schemas.microsoft.com/office/powerpoint/2010/main" val="27091508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E19FF-DAD9-4AB4-9D83-993EE9FE6846}"/>
              </a:ext>
            </a:extLst>
          </p:cNvPr>
          <p:cNvSpPr>
            <a:spLocks noGrp="1"/>
          </p:cNvSpPr>
          <p:nvPr>
            <p:ph type="title"/>
          </p:nvPr>
        </p:nvSpPr>
        <p:spPr>
          <a:xfrm>
            <a:off x="444500" y="412137"/>
            <a:ext cx="9146972" cy="640080"/>
          </a:xfrm>
        </p:spPr>
        <p:txBody>
          <a:bodyPr>
            <a:normAutofit/>
          </a:bodyPr>
          <a:lstStyle/>
          <a:p>
            <a:r>
              <a:rPr lang="en-GB" b="1" dirty="0"/>
              <a:t>Object Detection</a:t>
            </a:r>
          </a:p>
        </p:txBody>
      </p:sp>
      <p:grpSp>
        <p:nvGrpSpPr>
          <p:cNvPr id="3" name="Gruppieren 2">
            <a:extLst>
              <a:ext uri="{FF2B5EF4-FFF2-40B4-BE49-F238E27FC236}">
                <a16:creationId xmlns:a16="http://schemas.microsoft.com/office/drawing/2014/main" id="{1290DEEA-CDD1-AA4E-AE60-ED84BABA5D31}"/>
              </a:ext>
            </a:extLst>
          </p:cNvPr>
          <p:cNvGrpSpPr/>
          <p:nvPr/>
        </p:nvGrpSpPr>
        <p:grpSpPr>
          <a:xfrm>
            <a:off x="643842" y="2685239"/>
            <a:ext cx="2321563" cy="1300940"/>
            <a:chOff x="529542" y="2253936"/>
            <a:chExt cx="2321563" cy="1300940"/>
          </a:xfrm>
        </p:grpSpPr>
        <p:sp>
          <p:nvSpPr>
            <p:cNvPr id="40" name="Oval 39" descr="Small circle">
              <a:extLst>
                <a:ext uri="{FF2B5EF4-FFF2-40B4-BE49-F238E27FC236}">
                  <a16:creationId xmlns:a16="http://schemas.microsoft.com/office/drawing/2014/main" id="{0C3A28BB-9675-8648-9563-A663628F48F5}"/>
                </a:ext>
              </a:extLst>
            </p:cNvPr>
            <p:cNvSpPr>
              <a:spLocks noChangeAspect="1"/>
            </p:cNvSpPr>
            <p:nvPr/>
          </p:nvSpPr>
          <p:spPr bwMode="blackWhite">
            <a:xfrm>
              <a:off x="1039854" y="2253936"/>
              <a:ext cx="1300940" cy="13009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descr="Number 1">
              <a:extLst>
                <a:ext uri="{FF2B5EF4-FFF2-40B4-BE49-F238E27FC236}">
                  <a16:creationId xmlns:a16="http://schemas.microsoft.com/office/drawing/2014/main" id="{516D502C-EEB8-7641-9141-D6049BAE3252}"/>
                </a:ext>
              </a:extLst>
            </p:cNvPr>
            <p:cNvSpPr txBox="1">
              <a:spLocks noChangeAspect="1"/>
            </p:cNvSpPr>
            <p:nvPr/>
          </p:nvSpPr>
          <p:spPr bwMode="blackWhite">
            <a:xfrm>
              <a:off x="529542" y="2584366"/>
              <a:ext cx="2321563" cy="640080"/>
            </a:xfrm>
            <a:prstGeom prst="rect">
              <a:avLst/>
            </a:prstGeom>
            <a:noFill/>
          </p:spPr>
          <p:txBody>
            <a:bodyPr wrap="square" rtlCol="0">
              <a:spAutoFit/>
            </a:bodyPr>
            <a:lstStyle/>
            <a:p>
              <a:pPr algn="ctr"/>
              <a:r>
                <a:rPr lang="en-US" sz="3600" dirty="0">
                  <a:solidFill>
                    <a:schemeClr val="bg1"/>
                  </a:solidFill>
                  <a:cs typeface="Segoe UI Semibold" panose="020B0702040204020203" pitchFamily="34" charset="0"/>
                </a:rPr>
                <a:t>1</a:t>
              </a:r>
              <a:endParaRPr lang="en-US" dirty="0">
                <a:solidFill>
                  <a:schemeClr val="bg1"/>
                </a:solidFill>
                <a:cs typeface="Segoe UI Semibold" panose="020B0702040204020203" pitchFamily="34" charset="0"/>
              </a:endParaRPr>
            </a:p>
          </p:txBody>
        </p:sp>
      </p:grpSp>
      <p:sp>
        <p:nvSpPr>
          <p:cNvPr id="51" name="Content Placeholder 7">
            <a:extLst>
              <a:ext uri="{FF2B5EF4-FFF2-40B4-BE49-F238E27FC236}">
                <a16:creationId xmlns:a16="http://schemas.microsoft.com/office/drawing/2014/main" id="{A6D40621-9F60-B248-A84C-7DCBF898D4DB}"/>
              </a:ext>
            </a:extLst>
          </p:cNvPr>
          <p:cNvSpPr txBox="1">
            <a:spLocks/>
          </p:cNvSpPr>
          <p:nvPr/>
        </p:nvSpPr>
        <p:spPr>
          <a:xfrm>
            <a:off x="1039854" y="1509612"/>
            <a:ext cx="4380515" cy="3652194"/>
          </a:xfrm>
          <a:prstGeom prst="rect">
            <a:avLst/>
          </a:prstGeom>
        </p:spPr>
        <p:txBody>
          <a:bodyPr vert="horz" lIns="91440" tIns="45720" rIns="91440" bIns="45720" rtlCol="0">
            <a:normAutofit/>
          </a:bodyPr>
          <a:lstStyle>
            <a:lvl1pPr marL="228598" indent="-228598" algn="l" defTabSz="914391" rtl="0" eaLnBrk="1" latinLnBrk="0" hangingPunct="1">
              <a:lnSpc>
                <a:spcPct val="100000"/>
              </a:lnSpc>
              <a:spcBef>
                <a:spcPts val="10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1pPr>
            <a:lvl2pPr marL="685793"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2pPr>
            <a:lvl3pPr marL="1142989"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3pPr>
            <a:lvl4pPr marL="1600185"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4pPr>
            <a:lvl5pPr marL="2057380" indent="-228598" algn="l" defTabSz="914391" rtl="0" eaLnBrk="1" latinLnBrk="0" hangingPunct="1">
              <a:lnSpc>
                <a:spcPct val="100000"/>
              </a:lnSpc>
              <a:spcBef>
                <a:spcPts val="500"/>
              </a:spcBef>
              <a:buFont typeface="Arial" panose="020B0604020202020204" pitchFamily="34" charset="0"/>
              <a:buChar char="•"/>
              <a:defRPr lang="en-US" sz="1400" kern="1200">
                <a:solidFill>
                  <a:schemeClr val="tx1">
                    <a:lumMod val="75000"/>
                    <a:lumOff val="25000"/>
                  </a:schemeClr>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1200"/>
              </a:spcAft>
              <a:buNone/>
            </a:pPr>
            <a:endParaRPr lang="en-US" sz="1600" dirty="0">
              <a:solidFill>
                <a:schemeClr val="tx1"/>
              </a:solidFill>
            </a:endParaRPr>
          </a:p>
        </p:txBody>
      </p:sp>
      <p:sp>
        <p:nvSpPr>
          <p:cNvPr id="4" name="TextBox 6">
            <a:extLst>
              <a:ext uri="{FF2B5EF4-FFF2-40B4-BE49-F238E27FC236}">
                <a16:creationId xmlns:a16="http://schemas.microsoft.com/office/drawing/2014/main" id="{6BE03EFE-B465-254B-ACBF-EBF87D610F69}"/>
              </a:ext>
            </a:extLst>
          </p:cNvPr>
          <p:cNvSpPr txBox="1"/>
          <p:nvPr/>
        </p:nvSpPr>
        <p:spPr>
          <a:xfrm>
            <a:off x="2636069" y="2874044"/>
            <a:ext cx="8133299" cy="923330"/>
          </a:xfrm>
          <a:prstGeom prst="rect">
            <a:avLst/>
          </a:prstGeom>
          <a:noFill/>
        </p:spPr>
        <p:txBody>
          <a:bodyPr wrap="square">
            <a:spAutoFit/>
          </a:bodyPr>
          <a:lstStyle/>
          <a:p>
            <a:pPr algn="l"/>
            <a:r>
              <a:rPr lang="de-CH" b="0" i="0" dirty="0">
                <a:effectLst/>
              </a:rPr>
              <a:t>In </a:t>
            </a:r>
            <a:r>
              <a:rPr lang="de-CH" b="0" i="0" dirty="0" err="1">
                <a:effectLst/>
              </a:rPr>
              <a:t>training</a:t>
            </a:r>
            <a:r>
              <a:rPr lang="de-CH" b="0" i="0" dirty="0">
                <a:effectLst/>
              </a:rPr>
              <a:t> on </a:t>
            </a:r>
            <a:r>
              <a:rPr lang="de-CH" b="0" i="0" dirty="0" err="1">
                <a:effectLst/>
              </a:rPr>
              <a:t>the</a:t>
            </a:r>
            <a:r>
              <a:rPr lang="de-CH" b="0" i="0" dirty="0">
                <a:effectLst/>
              </a:rPr>
              <a:t> WIDER FACE </a:t>
            </a:r>
            <a:r>
              <a:rPr lang="de-CH" b="0" i="0" dirty="0" err="1">
                <a:effectLst/>
              </a:rPr>
              <a:t>dataset</a:t>
            </a:r>
            <a:r>
              <a:rPr lang="de-CH" b="0" i="0" dirty="0">
                <a:effectLst/>
              </a:rPr>
              <a:t>, </a:t>
            </a:r>
            <a:r>
              <a:rPr lang="de-CH" b="0" i="0" dirty="0" err="1">
                <a:effectLst/>
              </a:rPr>
              <a:t>how</a:t>
            </a:r>
            <a:r>
              <a:rPr lang="de-CH" b="0" i="0" dirty="0">
                <a:effectLst/>
              </a:rPr>
              <a:t> do </a:t>
            </a:r>
            <a:r>
              <a:rPr lang="de-CH" b="0" i="0" dirty="0" err="1">
                <a:effectLst/>
              </a:rPr>
              <a:t>the</a:t>
            </a:r>
            <a:r>
              <a:rPr lang="de-CH" b="0" i="0" dirty="0">
                <a:effectLst/>
              </a:rPr>
              <a:t> </a:t>
            </a:r>
            <a:r>
              <a:rPr lang="de-CH" b="0" i="0" dirty="0" err="1">
                <a:effectLst/>
              </a:rPr>
              <a:t>performances</a:t>
            </a:r>
            <a:r>
              <a:rPr lang="de-CH" b="0" i="0" dirty="0">
                <a:effectLst/>
              </a:rPr>
              <a:t> </a:t>
            </a:r>
            <a:r>
              <a:rPr lang="de-CH" b="0" i="0" dirty="0" err="1">
                <a:effectLst/>
              </a:rPr>
              <a:t>of</a:t>
            </a:r>
            <a:r>
              <a:rPr lang="de-CH" b="0" i="0" dirty="0">
                <a:effectLst/>
              </a:rPr>
              <a:t> </a:t>
            </a:r>
            <a:r>
              <a:rPr lang="de-CH" b="0" i="0" dirty="0" err="1">
                <a:effectLst/>
              </a:rPr>
              <a:t>various</a:t>
            </a:r>
            <a:r>
              <a:rPr lang="de-CH" b="0" i="0" dirty="0">
                <a:effectLst/>
              </a:rPr>
              <a:t> </a:t>
            </a:r>
            <a:r>
              <a:rPr lang="de-CH" b="0" i="0" dirty="0" err="1">
                <a:effectLst/>
              </a:rPr>
              <a:t>object</a:t>
            </a:r>
            <a:r>
              <a:rPr lang="de-CH" b="0" i="0" dirty="0">
                <a:effectLst/>
              </a:rPr>
              <a:t> </a:t>
            </a:r>
            <a:r>
              <a:rPr lang="de-CH" b="0" i="0" dirty="0" err="1">
                <a:effectLst/>
              </a:rPr>
              <a:t>detection</a:t>
            </a:r>
            <a:r>
              <a:rPr lang="de-CH" b="0" i="0" dirty="0">
                <a:effectLst/>
              </a:rPr>
              <a:t> </a:t>
            </a:r>
            <a:r>
              <a:rPr lang="de-CH" b="0" i="0" dirty="0" err="1">
                <a:effectLst/>
              </a:rPr>
              <a:t>models</a:t>
            </a:r>
            <a:r>
              <a:rPr lang="de-CH" b="0" i="0" dirty="0">
                <a:effectLst/>
              </a:rPr>
              <a:t> </a:t>
            </a:r>
            <a:r>
              <a:rPr lang="de-CH" b="0" i="0" dirty="0" err="1">
                <a:effectLst/>
              </a:rPr>
              <a:t>compare</a:t>
            </a:r>
            <a:r>
              <a:rPr lang="de-CH" b="0" i="0" dirty="0">
                <a:effectLst/>
              </a:rPr>
              <a:t>, and </a:t>
            </a:r>
            <a:r>
              <a:rPr lang="de-CH" b="0" i="0" dirty="0" err="1">
                <a:effectLst/>
              </a:rPr>
              <a:t>to</a:t>
            </a:r>
            <a:r>
              <a:rPr lang="de-CH" b="0" i="0" dirty="0">
                <a:effectLst/>
              </a:rPr>
              <a:t> </a:t>
            </a:r>
            <a:r>
              <a:rPr lang="de-CH" b="0" i="0" dirty="0" err="1">
                <a:effectLst/>
              </a:rPr>
              <a:t>what</a:t>
            </a:r>
            <a:r>
              <a:rPr lang="de-CH" b="0" i="0" dirty="0">
                <a:effectLst/>
              </a:rPr>
              <a:t> </a:t>
            </a:r>
            <a:r>
              <a:rPr lang="de-CH" b="0" i="0" dirty="0" err="1">
                <a:effectLst/>
              </a:rPr>
              <a:t>extent</a:t>
            </a:r>
            <a:r>
              <a:rPr lang="de-CH" b="0" i="0" dirty="0">
                <a:effectLst/>
              </a:rPr>
              <a:t> </a:t>
            </a:r>
            <a:r>
              <a:rPr lang="de-CH" b="0" i="0" dirty="0" err="1">
                <a:effectLst/>
              </a:rPr>
              <a:t>can</a:t>
            </a:r>
            <a:r>
              <a:rPr lang="de-CH" b="0" i="0" dirty="0">
                <a:effectLst/>
              </a:rPr>
              <a:t> minor </a:t>
            </a:r>
            <a:r>
              <a:rPr lang="de-CH" b="0" i="0" dirty="0" err="1">
                <a:effectLst/>
              </a:rPr>
              <a:t>hyperparameter</a:t>
            </a:r>
            <a:r>
              <a:rPr lang="de-CH" b="0" i="0" dirty="0">
                <a:effectLst/>
              </a:rPr>
              <a:t> </a:t>
            </a:r>
            <a:r>
              <a:rPr lang="de-CH" b="0" i="0" dirty="0" err="1">
                <a:effectLst/>
              </a:rPr>
              <a:t>adjustments</a:t>
            </a:r>
            <a:r>
              <a:rPr lang="de-CH" b="0" i="0" dirty="0">
                <a:effectLst/>
              </a:rPr>
              <a:t> </a:t>
            </a:r>
            <a:r>
              <a:rPr lang="de-CH" b="0" i="0" dirty="0" err="1">
                <a:effectLst/>
              </a:rPr>
              <a:t>influence</a:t>
            </a:r>
            <a:r>
              <a:rPr lang="de-CH" b="0" i="0" dirty="0">
                <a:effectLst/>
              </a:rPr>
              <a:t> </a:t>
            </a:r>
            <a:r>
              <a:rPr lang="de-CH" b="0" i="0" dirty="0" err="1">
                <a:effectLst/>
              </a:rPr>
              <a:t>these</a:t>
            </a:r>
            <a:r>
              <a:rPr lang="de-CH" b="0" i="0" dirty="0">
                <a:effectLst/>
              </a:rPr>
              <a:t> </a:t>
            </a:r>
            <a:r>
              <a:rPr lang="de-CH" b="0" i="0" dirty="0" err="1">
                <a:effectLst/>
              </a:rPr>
              <a:t>outcomes</a:t>
            </a:r>
            <a:r>
              <a:rPr lang="de-CH" b="0" i="0" dirty="0">
                <a:effectLst/>
              </a:rPr>
              <a:t>?"</a:t>
            </a:r>
          </a:p>
        </p:txBody>
      </p:sp>
    </p:spTree>
    <p:extLst>
      <p:ext uri="{BB962C8B-B14F-4D97-AF65-F5344CB8AC3E}">
        <p14:creationId xmlns:p14="http://schemas.microsoft.com/office/powerpoint/2010/main" val="31990208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CB53B60A-3927-B8BC-73DC-6F2E3E2D53C0}"/>
              </a:ext>
            </a:extLst>
          </p:cNvPr>
          <p:cNvSpPr>
            <a:spLocks noGrp="1"/>
          </p:cNvSpPr>
          <p:nvPr>
            <p:ph sz="quarter" idx="13"/>
          </p:nvPr>
        </p:nvSpPr>
        <p:spPr>
          <a:xfrm>
            <a:off x="607758" y="1545908"/>
            <a:ext cx="11007979" cy="4626292"/>
          </a:xfrm>
        </p:spPr>
        <p:txBody>
          <a:bodyPr>
            <a:normAutofit lnSpcReduction="10000"/>
          </a:bodyPr>
          <a:lstStyle/>
          <a:p>
            <a:pPr algn="l">
              <a:lnSpc>
                <a:spcPct val="150000"/>
              </a:lnSpc>
              <a:buFont typeface="Arial" panose="020B0604020202020204" pitchFamily="34" charset="0"/>
              <a:buChar char="•"/>
            </a:pPr>
            <a:r>
              <a:rPr lang="de-CH" sz="1800" b="0" i="0" dirty="0">
                <a:solidFill>
                  <a:schemeClr val="tx1"/>
                </a:solidFill>
                <a:effectLst/>
              </a:rPr>
              <a:t>A </a:t>
            </a:r>
            <a:r>
              <a:rPr lang="de-CH" sz="1800" b="0" i="0" dirty="0" err="1">
                <a:solidFill>
                  <a:schemeClr val="tx1"/>
                </a:solidFill>
                <a:effectLst/>
              </a:rPr>
              <a:t>leading</a:t>
            </a:r>
            <a:r>
              <a:rPr lang="de-CH" sz="1800" b="0" i="0" dirty="0">
                <a:solidFill>
                  <a:schemeClr val="tx1"/>
                </a:solidFill>
                <a:effectLst/>
              </a:rPr>
              <a:t> </a:t>
            </a:r>
            <a:r>
              <a:rPr lang="de-CH" sz="1800" b="0" i="0" dirty="0" err="1">
                <a:solidFill>
                  <a:schemeClr val="tx1"/>
                </a:solidFill>
                <a:effectLst/>
              </a:rPr>
              <a:t>face</a:t>
            </a:r>
            <a:r>
              <a:rPr lang="de-CH" sz="1800" b="0" i="0" dirty="0">
                <a:solidFill>
                  <a:schemeClr val="tx1"/>
                </a:solidFill>
                <a:effectLst/>
              </a:rPr>
              <a:t> </a:t>
            </a:r>
            <a:r>
              <a:rPr lang="de-CH" sz="1800" b="0" i="0" dirty="0" err="1">
                <a:solidFill>
                  <a:schemeClr val="tx1"/>
                </a:solidFill>
                <a:effectLst/>
              </a:rPr>
              <a:t>detection</a:t>
            </a:r>
            <a:r>
              <a:rPr lang="de-CH" sz="1800" b="0" i="0" dirty="0">
                <a:solidFill>
                  <a:schemeClr val="tx1"/>
                </a:solidFill>
                <a:effectLst/>
              </a:rPr>
              <a:t> benchmark </a:t>
            </a:r>
            <a:r>
              <a:rPr lang="de-CH" sz="1800" b="0" i="0" dirty="0" err="1">
                <a:solidFill>
                  <a:schemeClr val="tx1"/>
                </a:solidFill>
                <a:effectLst/>
              </a:rPr>
              <a:t>dataset</a:t>
            </a:r>
            <a:r>
              <a:rPr lang="de-CH" sz="1800" b="0" i="0" dirty="0">
                <a:solidFill>
                  <a:schemeClr val="tx1"/>
                </a:solidFill>
                <a:effectLst/>
              </a:rPr>
              <a:t>, </a:t>
            </a:r>
            <a:r>
              <a:rPr lang="de-CH" sz="1800" b="0" i="0" dirty="0" err="1">
                <a:solidFill>
                  <a:schemeClr val="tx1"/>
                </a:solidFill>
                <a:effectLst/>
              </a:rPr>
              <a:t>pivotal</a:t>
            </a:r>
            <a:r>
              <a:rPr lang="de-CH" sz="1800" b="0" i="0" dirty="0">
                <a:solidFill>
                  <a:schemeClr val="tx1"/>
                </a:solidFill>
                <a:effectLst/>
              </a:rPr>
              <a:t> in </a:t>
            </a:r>
            <a:r>
              <a:rPr lang="de-CH" sz="1800" b="0" i="0" dirty="0" err="1">
                <a:solidFill>
                  <a:schemeClr val="tx1"/>
                </a:solidFill>
                <a:effectLst/>
              </a:rPr>
              <a:t>driving</a:t>
            </a:r>
            <a:r>
              <a:rPr lang="de-CH" sz="1800" b="0" i="0" dirty="0">
                <a:solidFill>
                  <a:schemeClr val="tx1"/>
                </a:solidFill>
                <a:effectLst/>
              </a:rPr>
              <a:t> </a:t>
            </a:r>
            <a:r>
              <a:rPr lang="de-CH" sz="1800" b="0" i="0" dirty="0" err="1">
                <a:solidFill>
                  <a:schemeClr val="tx1"/>
                </a:solidFill>
                <a:effectLst/>
              </a:rPr>
              <a:t>advancements</a:t>
            </a:r>
            <a:r>
              <a:rPr lang="de-CH" sz="1800" b="0" i="0" dirty="0">
                <a:solidFill>
                  <a:schemeClr val="tx1"/>
                </a:solidFill>
                <a:effectLst/>
              </a:rPr>
              <a:t> in </a:t>
            </a:r>
            <a:r>
              <a:rPr lang="de-CH" sz="1800" b="0" i="0" dirty="0" err="1">
                <a:solidFill>
                  <a:schemeClr val="tx1"/>
                </a:solidFill>
                <a:effectLst/>
              </a:rPr>
              <a:t>the</a:t>
            </a:r>
            <a:r>
              <a:rPr lang="de-CH" sz="1800" b="0" i="0" dirty="0">
                <a:solidFill>
                  <a:schemeClr val="tx1"/>
                </a:solidFill>
                <a:effectLst/>
              </a:rPr>
              <a:t> </a:t>
            </a:r>
            <a:r>
              <a:rPr lang="de-CH" sz="1800" b="0" i="0" dirty="0" err="1">
                <a:solidFill>
                  <a:schemeClr val="tx1"/>
                </a:solidFill>
                <a:effectLst/>
              </a:rPr>
              <a:t>domain</a:t>
            </a:r>
            <a:r>
              <a:rPr lang="de-CH" sz="1800" b="0" i="0" dirty="0">
                <a:solidFill>
                  <a:schemeClr val="tx1"/>
                </a:solidFill>
                <a:effectLst/>
              </a:rPr>
              <a:t>.</a:t>
            </a:r>
          </a:p>
          <a:p>
            <a:pPr algn="l">
              <a:lnSpc>
                <a:spcPct val="150000"/>
              </a:lnSpc>
              <a:buFont typeface="Arial" panose="020B0604020202020204" pitchFamily="34" charset="0"/>
              <a:buChar char="•"/>
            </a:pPr>
            <a:r>
              <a:rPr lang="de-CH" sz="1800" b="0" i="0" dirty="0" err="1">
                <a:solidFill>
                  <a:schemeClr val="tx1"/>
                </a:solidFill>
                <a:effectLst/>
              </a:rPr>
              <a:t>Boasts</a:t>
            </a:r>
            <a:r>
              <a:rPr lang="de-CH" sz="1800" b="0" i="0" dirty="0">
                <a:solidFill>
                  <a:schemeClr val="tx1"/>
                </a:solidFill>
                <a:effectLst/>
              </a:rPr>
              <a:t> </a:t>
            </a:r>
            <a:r>
              <a:rPr lang="de-CH" sz="1800" b="0" i="0" dirty="0" err="1">
                <a:solidFill>
                  <a:schemeClr val="tx1"/>
                </a:solidFill>
                <a:effectLst/>
              </a:rPr>
              <a:t>of</a:t>
            </a:r>
            <a:r>
              <a:rPr lang="de-CH" sz="1800" b="0" i="0" dirty="0">
                <a:solidFill>
                  <a:schemeClr val="tx1"/>
                </a:solidFill>
                <a:effectLst/>
              </a:rPr>
              <a:t> </a:t>
            </a:r>
            <a:r>
              <a:rPr lang="de-CH" sz="1800" b="0" i="0" dirty="0" err="1">
                <a:solidFill>
                  <a:schemeClr val="tx1"/>
                </a:solidFill>
                <a:effectLst/>
              </a:rPr>
              <a:t>rich</a:t>
            </a:r>
            <a:r>
              <a:rPr lang="de-CH" sz="1800" b="0" i="0" dirty="0">
                <a:solidFill>
                  <a:schemeClr val="tx1"/>
                </a:solidFill>
                <a:effectLst/>
              </a:rPr>
              <a:t> </a:t>
            </a:r>
            <a:r>
              <a:rPr lang="de-CH" sz="1800" b="0" i="0" dirty="0" err="1">
                <a:solidFill>
                  <a:schemeClr val="tx1"/>
                </a:solidFill>
                <a:effectLst/>
              </a:rPr>
              <a:t>annotations</a:t>
            </a:r>
            <a:r>
              <a:rPr lang="de-CH" sz="1800" b="0" i="0" dirty="0">
                <a:solidFill>
                  <a:schemeClr val="tx1"/>
                </a:solidFill>
                <a:effectLst/>
              </a:rPr>
              <a:t> </a:t>
            </a:r>
            <a:r>
              <a:rPr lang="de-CH" sz="1800" b="0" i="0" dirty="0" err="1">
                <a:solidFill>
                  <a:schemeClr val="tx1"/>
                </a:solidFill>
                <a:effectLst/>
              </a:rPr>
              <a:t>that</a:t>
            </a:r>
            <a:r>
              <a:rPr lang="de-CH" sz="1800" b="0" i="0" dirty="0">
                <a:solidFill>
                  <a:schemeClr val="tx1"/>
                </a:solidFill>
                <a:effectLst/>
              </a:rPr>
              <a:t> </a:t>
            </a:r>
            <a:r>
              <a:rPr lang="de-CH" sz="1800" b="0" i="0" dirty="0" err="1">
                <a:solidFill>
                  <a:schemeClr val="tx1"/>
                </a:solidFill>
                <a:effectLst/>
              </a:rPr>
              <a:t>classify</a:t>
            </a:r>
            <a:r>
              <a:rPr lang="de-CH" sz="1800" b="0" i="0" dirty="0">
                <a:solidFill>
                  <a:schemeClr val="tx1"/>
                </a:solidFill>
                <a:effectLst/>
              </a:rPr>
              <a:t> </a:t>
            </a:r>
            <a:r>
              <a:rPr lang="de-CH" sz="1800" b="0" i="0" dirty="0" err="1">
                <a:solidFill>
                  <a:schemeClr val="tx1"/>
                </a:solidFill>
                <a:effectLst/>
              </a:rPr>
              <a:t>images</a:t>
            </a:r>
            <a:r>
              <a:rPr lang="de-CH" sz="1800" b="0" i="0" dirty="0">
                <a:solidFill>
                  <a:schemeClr val="tx1"/>
                </a:solidFill>
                <a:effectLst/>
              </a:rPr>
              <a:t> </a:t>
            </a:r>
            <a:r>
              <a:rPr lang="de-CH" sz="1800" b="0" i="0" dirty="0" err="1">
                <a:solidFill>
                  <a:schemeClr val="tx1"/>
                </a:solidFill>
                <a:effectLst/>
              </a:rPr>
              <a:t>based</a:t>
            </a:r>
            <a:r>
              <a:rPr lang="de-CH" sz="1800" b="0" i="0" dirty="0">
                <a:solidFill>
                  <a:schemeClr val="tx1"/>
                </a:solidFill>
                <a:effectLst/>
              </a:rPr>
              <a:t> on </a:t>
            </a:r>
            <a:r>
              <a:rPr lang="de-CH" sz="1800" b="0" i="0" dirty="0" err="1">
                <a:solidFill>
                  <a:schemeClr val="tx1"/>
                </a:solidFill>
                <a:effectLst/>
              </a:rPr>
              <a:t>event</a:t>
            </a:r>
            <a:r>
              <a:rPr lang="de-CH" sz="1800" b="0" i="0" dirty="0">
                <a:solidFill>
                  <a:schemeClr val="tx1"/>
                </a:solidFill>
                <a:effectLst/>
              </a:rPr>
              <a:t> </a:t>
            </a:r>
            <a:r>
              <a:rPr lang="de-CH" sz="1800" b="0" i="0" dirty="0" err="1">
                <a:solidFill>
                  <a:schemeClr val="tx1"/>
                </a:solidFill>
                <a:effectLst/>
              </a:rPr>
              <a:t>category</a:t>
            </a:r>
            <a:r>
              <a:rPr lang="de-CH" sz="1800" b="0" i="0" dirty="0">
                <a:solidFill>
                  <a:schemeClr val="tx1"/>
                </a:solidFill>
                <a:effectLst/>
              </a:rPr>
              <a:t>, </a:t>
            </a:r>
            <a:r>
              <a:rPr lang="de-CH" sz="1800" b="0" i="0" dirty="0" err="1">
                <a:solidFill>
                  <a:schemeClr val="tx1"/>
                </a:solidFill>
                <a:effectLst/>
              </a:rPr>
              <a:t>difficulty</a:t>
            </a:r>
            <a:r>
              <a:rPr lang="de-CH" sz="1800" b="0" i="0" dirty="0">
                <a:solidFill>
                  <a:schemeClr val="tx1"/>
                </a:solidFill>
                <a:effectLst/>
              </a:rPr>
              <a:t> </a:t>
            </a:r>
            <a:r>
              <a:rPr lang="de-CH" sz="1800" b="0" i="0" dirty="0" err="1">
                <a:solidFill>
                  <a:schemeClr val="tx1"/>
                </a:solidFill>
                <a:effectLst/>
              </a:rPr>
              <a:t>level</a:t>
            </a:r>
            <a:r>
              <a:rPr lang="de-CH" sz="1800" b="0" i="0" dirty="0">
                <a:solidFill>
                  <a:schemeClr val="tx1"/>
                </a:solidFill>
                <a:effectLst/>
              </a:rPr>
              <a:t> (easy, medium, </a:t>
            </a:r>
            <a:r>
              <a:rPr lang="de-CH" sz="1800" b="0" i="0" dirty="0" err="1">
                <a:solidFill>
                  <a:schemeClr val="tx1"/>
                </a:solidFill>
                <a:effectLst/>
              </a:rPr>
              <a:t>hard</a:t>
            </a:r>
            <a:r>
              <a:rPr lang="de-CH" sz="1800" b="0" i="0" dirty="0">
                <a:solidFill>
                  <a:schemeClr val="tx1"/>
                </a:solidFill>
                <a:effectLst/>
              </a:rPr>
              <a:t>), </a:t>
            </a:r>
            <a:r>
              <a:rPr lang="de-CH" sz="1800" b="0" i="0" dirty="0" err="1">
                <a:solidFill>
                  <a:schemeClr val="tx1"/>
                </a:solidFill>
                <a:effectLst/>
              </a:rPr>
              <a:t>precise</a:t>
            </a:r>
            <a:r>
              <a:rPr lang="de-CH" sz="1800" b="0" i="0" dirty="0">
                <a:solidFill>
                  <a:schemeClr val="tx1"/>
                </a:solidFill>
                <a:effectLst/>
              </a:rPr>
              <a:t> </a:t>
            </a:r>
            <a:r>
              <a:rPr lang="de-CH" sz="1800" b="0" i="0" dirty="0" err="1">
                <a:solidFill>
                  <a:schemeClr val="tx1"/>
                </a:solidFill>
                <a:effectLst/>
              </a:rPr>
              <a:t>bounding</a:t>
            </a:r>
            <a:r>
              <a:rPr lang="de-CH" sz="1800" b="0" i="0" dirty="0">
                <a:solidFill>
                  <a:schemeClr val="tx1"/>
                </a:solidFill>
                <a:effectLst/>
              </a:rPr>
              <a:t> box </a:t>
            </a:r>
            <a:r>
              <a:rPr lang="de-CH" sz="1800" b="0" i="0" dirty="0" err="1">
                <a:solidFill>
                  <a:schemeClr val="tx1"/>
                </a:solidFill>
                <a:effectLst/>
              </a:rPr>
              <a:t>delineations</a:t>
            </a:r>
            <a:r>
              <a:rPr lang="de-CH" sz="1800" b="0" i="0" dirty="0">
                <a:solidFill>
                  <a:schemeClr val="tx1"/>
                </a:solidFill>
                <a:effectLst/>
              </a:rPr>
              <a:t>, and </a:t>
            </a:r>
            <a:r>
              <a:rPr lang="de-CH" sz="1800" b="0" i="0" dirty="0" err="1">
                <a:solidFill>
                  <a:schemeClr val="tx1"/>
                </a:solidFill>
                <a:effectLst/>
              </a:rPr>
              <a:t>more</a:t>
            </a:r>
            <a:r>
              <a:rPr lang="de-CH" sz="1800" b="0" i="0" dirty="0">
                <a:solidFill>
                  <a:schemeClr val="tx1"/>
                </a:solidFill>
                <a:effectLst/>
              </a:rPr>
              <a:t>.</a:t>
            </a:r>
          </a:p>
          <a:p>
            <a:pPr algn="l">
              <a:lnSpc>
                <a:spcPct val="150000"/>
              </a:lnSpc>
              <a:buFont typeface="Arial" panose="020B0604020202020204" pitchFamily="34" charset="0"/>
              <a:buChar char="•"/>
            </a:pPr>
            <a:r>
              <a:rPr lang="de-CH" sz="1800" b="1" dirty="0">
                <a:solidFill>
                  <a:schemeClr val="tx1"/>
                </a:solidFill>
              </a:rPr>
              <a:t>Challenges</a:t>
            </a:r>
          </a:p>
          <a:p>
            <a:pPr lvl="1">
              <a:lnSpc>
                <a:spcPct val="150000"/>
              </a:lnSpc>
              <a:buFont typeface="Wingdings" pitchFamily="2" charset="2"/>
              <a:buChar char="Ø"/>
            </a:pPr>
            <a:r>
              <a:rPr lang="de-CH" sz="1800" dirty="0" err="1">
                <a:solidFill>
                  <a:schemeClr val="tx1"/>
                </a:solidFill>
              </a:rPr>
              <a:t>Heterogeneity</a:t>
            </a:r>
            <a:r>
              <a:rPr lang="de-CH" sz="1800" dirty="0">
                <a:solidFill>
                  <a:schemeClr val="tx1"/>
                </a:solidFill>
              </a:rPr>
              <a:t> in </a:t>
            </a:r>
            <a:r>
              <a:rPr lang="de-CH" sz="1800" dirty="0" err="1">
                <a:solidFill>
                  <a:schemeClr val="tx1"/>
                </a:solidFill>
              </a:rPr>
              <a:t>image</a:t>
            </a:r>
            <a:r>
              <a:rPr lang="de-CH" sz="1800" dirty="0">
                <a:solidFill>
                  <a:schemeClr val="tx1"/>
                </a:solidFill>
              </a:rPr>
              <a:t> </a:t>
            </a:r>
            <a:r>
              <a:rPr lang="de-CH" sz="1800" dirty="0" err="1">
                <a:solidFill>
                  <a:schemeClr val="tx1"/>
                </a:solidFill>
              </a:rPr>
              <a:t>resolutions</a:t>
            </a:r>
            <a:r>
              <a:rPr lang="de-CH" sz="1800" dirty="0">
                <a:solidFill>
                  <a:schemeClr val="tx1"/>
                </a:solidFill>
              </a:rPr>
              <a:t> and </a:t>
            </a:r>
            <a:r>
              <a:rPr lang="de-CH" sz="1800" dirty="0" err="1">
                <a:solidFill>
                  <a:schemeClr val="tx1"/>
                </a:solidFill>
              </a:rPr>
              <a:t>quality</a:t>
            </a:r>
            <a:r>
              <a:rPr lang="de-CH" sz="1800" dirty="0">
                <a:solidFill>
                  <a:schemeClr val="tx1"/>
                </a:solidFill>
              </a:rPr>
              <a:t> </a:t>
            </a:r>
            <a:r>
              <a:rPr lang="de-CH" sz="1800" dirty="0" err="1">
                <a:solidFill>
                  <a:schemeClr val="tx1"/>
                </a:solidFill>
              </a:rPr>
              <a:t>can</a:t>
            </a:r>
            <a:r>
              <a:rPr lang="de-CH" sz="1800" dirty="0">
                <a:solidFill>
                  <a:schemeClr val="tx1"/>
                </a:solidFill>
              </a:rPr>
              <a:t> </a:t>
            </a:r>
            <a:r>
              <a:rPr lang="de-CH" sz="1800" dirty="0" err="1">
                <a:solidFill>
                  <a:schemeClr val="tx1"/>
                </a:solidFill>
              </a:rPr>
              <a:t>pose</a:t>
            </a:r>
            <a:r>
              <a:rPr lang="de-CH" sz="1800" dirty="0">
                <a:solidFill>
                  <a:schemeClr val="tx1"/>
                </a:solidFill>
              </a:rPr>
              <a:t> </a:t>
            </a:r>
            <a:r>
              <a:rPr lang="de-CH" sz="1800" dirty="0" err="1">
                <a:solidFill>
                  <a:schemeClr val="tx1"/>
                </a:solidFill>
              </a:rPr>
              <a:t>challenges</a:t>
            </a:r>
            <a:r>
              <a:rPr lang="de-CH" sz="1800" dirty="0">
                <a:solidFill>
                  <a:schemeClr val="tx1"/>
                </a:solidFill>
              </a:rPr>
              <a:t> </a:t>
            </a:r>
            <a:r>
              <a:rPr lang="de-CH" sz="1800" dirty="0" err="1">
                <a:solidFill>
                  <a:schemeClr val="tx1"/>
                </a:solidFill>
              </a:rPr>
              <a:t>for</a:t>
            </a:r>
            <a:r>
              <a:rPr lang="de-CH" sz="1800" dirty="0">
                <a:solidFill>
                  <a:schemeClr val="tx1"/>
                </a:solidFill>
              </a:rPr>
              <a:t> </a:t>
            </a:r>
            <a:r>
              <a:rPr lang="de-CH" sz="1800" dirty="0" err="1">
                <a:solidFill>
                  <a:schemeClr val="tx1"/>
                </a:solidFill>
              </a:rPr>
              <a:t>consistent</a:t>
            </a:r>
            <a:r>
              <a:rPr lang="de-CH" sz="1800" dirty="0">
                <a:solidFill>
                  <a:schemeClr val="tx1"/>
                </a:solidFill>
              </a:rPr>
              <a:t> </a:t>
            </a:r>
            <a:r>
              <a:rPr lang="de-CH" sz="1800" dirty="0" err="1">
                <a:solidFill>
                  <a:schemeClr val="tx1"/>
                </a:solidFill>
              </a:rPr>
              <a:t>face</a:t>
            </a:r>
            <a:r>
              <a:rPr lang="de-CH" sz="1800" dirty="0">
                <a:solidFill>
                  <a:schemeClr val="tx1"/>
                </a:solidFill>
              </a:rPr>
              <a:t> </a:t>
            </a:r>
            <a:r>
              <a:rPr lang="de-CH" sz="1800" dirty="0" err="1">
                <a:solidFill>
                  <a:schemeClr val="tx1"/>
                </a:solidFill>
              </a:rPr>
              <a:t>detection</a:t>
            </a:r>
            <a:r>
              <a:rPr lang="de-CH" sz="1800" dirty="0">
                <a:solidFill>
                  <a:schemeClr val="tx1"/>
                </a:solidFill>
              </a:rPr>
              <a:t>.</a:t>
            </a:r>
          </a:p>
          <a:p>
            <a:pPr lvl="1">
              <a:lnSpc>
                <a:spcPct val="150000"/>
              </a:lnSpc>
              <a:buFont typeface="Wingdings" pitchFamily="2" charset="2"/>
              <a:buChar char="Ø"/>
            </a:pPr>
            <a:r>
              <a:rPr lang="de-CH" sz="1800" b="1" dirty="0">
                <a:solidFill>
                  <a:schemeClr val="tx1"/>
                </a:solidFill>
              </a:rPr>
              <a:t>Presence </a:t>
            </a:r>
            <a:r>
              <a:rPr lang="de-CH" sz="1800" b="1" dirty="0" err="1">
                <a:solidFill>
                  <a:schemeClr val="tx1"/>
                </a:solidFill>
              </a:rPr>
              <a:t>of</a:t>
            </a:r>
            <a:r>
              <a:rPr lang="de-CH" sz="1800" b="1" dirty="0">
                <a:solidFill>
                  <a:schemeClr val="tx1"/>
                </a:solidFill>
              </a:rPr>
              <a:t> </a:t>
            </a:r>
            <a:r>
              <a:rPr lang="de-CH" sz="1800" b="1" dirty="0" err="1">
                <a:solidFill>
                  <a:schemeClr val="tx1"/>
                </a:solidFill>
              </a:rPr>
              <a:t>faces</a:t>
            </a:r>
            <a:r>
              <a:rPr lang="de-CH" sz="1800" b="1" dirty="0">
                <a:solidFill>
                  <a:schemeClr val="tx1"/>
                </a:solidFill>
              </a:rPr>
              <a:t> </a:t>
            </a:r>
            <a:r>
              <a:rPr lang="de-CH" sz="1800" b="1" dirty="0" err="1">
                <a:solidFill>
                  <a:schemeClr val="tx1"/>
                </a:solidFill>
              </a:rPr>
              <a:t>showcasing</a:t>
            </a:r>
            <a:r>
              <a:rPr lang="de-CH" sz="1800" b="1" dirty="0">
                <a:solidFill>
                  <a:schemeClr val="tx1"/>
                </a:solidFill>
              </a:rPr>
              <a:t> extreme </a:t>
            </a:r>
            <a:r>
              <a:rPr lang="de-CH" sz="1800" b="1" dirty="0" err="1">
                <a:solidFill>
                  <a:schemeClr val="tx1"/>
                </a:solidFill>
              </a:rPr>
              <a:t>poses</a:t>
            </a:r>
            <a:r>
              <a:rPr lang="de-CH" sz="1800" b="1" dirty="0">
                <a:solidFill>
                  <a:schemeClr val="tx1"/>
                </a:solidFill>
              </a:rPr>
              <a:t>, heavy </a:t>
            </a:r>
            <a:r>
              <a:rPr lang="de-CH" sz="1800" b="1" dirty="0" err="1">
                <a:solidFill>
                  <a:schemeClr val="tx1"/>
                </a:solidFill>
              </a:rPr>
              <a:t>occlusions</a:t>
            </a:r>
            <a:r>
              <a:rPr lang="de-CH" sz="1800" b="1" dirty="0">
                <a:solidFill>
                  <a:schemeClr val="tx1"/>
                </a:solidFill>
              </a:rPr>
              <a:t>, </a:t>
            </a:r>
            <a:r>
              <a:rPr lang="de-CH" sz="1800" b="1" dirty="0" err="1">
                <a:solidFill>
                  <a:schemeClr val="tx1"/>
                </a:solidFill>
              </a:rPr>
              <a:t>or</a:t>
            </a:r>
            <a:r>
              <a:rPr lang="de-CH" sz="1800" b="1" dirty="0">
                <a:solidFill>
                  <a:schemeClr val="tx1"/>
                </a:solidFill>
              </a:rPr>
              <a:t> </a:t>
            </a:r>
            <a:r>
              <a:rPr lang="de-CH" sz="1800" b="1" dirty="0" err="1">
                <a:solidFill>
                  <a:schemeClr val="tx1"/>
                </a:solidFill>
              </a:rPr>
              <a:t>under</a:t>
            </a:r>
            <a:r>
              <a:rPr lang="de-CH" sz="1800" b="1" dirty="0">
                <a:solidFill>
                  <a:schemeClr val="tx1"/>
                </a:solidFill>
              </a:rPr>
              <a:t> </a:t>
            </a:r>
            <a:r>
              <a:rPr lang="de-CH" sz="1800" b="1" dirty="0" err="1">
                <a:solidFill>
                  <a:schemeClr val="tx1"/>
                </a:solidFill>
              </a:rPr>
              <a:t>varied</a:t>
            </a:r>
            <a:r>
              <a:rPr lang="de-CH" sz="1800" b="1" dirty="0">
                <a:solidFill>
                  <a:schemeClr val="tx1"/>
                </a:solidFill>
              </a:rPr>
              <a:t> </a:t>
            </a:r>
            <a:r>
              <a:rPr lang="de-CH" sz="1800" b="1" dirty="0" err="1">
                <a:solidFill>
                  <a:schemeClr val="tx1"/>
                </a:solidFill>
              </a:rPr>
              <a:t>lighting</a:t>
            </a:r>
            <a:r>
              <a:rPr lang="de-CH" sz="1800" b="1" dirty="0">
                <a:solidFill>
                  <a:schemeClr val="tx1"/>
                </a:solidFill>
              </a:rPr>
              <a:t> </a:t>
            </a:r>
            <a:r>
              <a:rPr lang="de-CH" sz="1800" b="1" dirty="0" err="1">
                <a:solidFill>
                  <a:schemeClr val="tx1"/>
                </a:solidFill>
              </a:rPr>
              <a:t>conditions</a:t>
            </a:r>
            <a:r>
              <a:rPr lang="de-CH" sz="1800" b="1" dirty="0">
                <a:solidFill>
                  <a:schemeClr val="tx1"/>
                </a:solidFill>
              </a:rPr>
              <a:t> </a:t>
            </a:r>
            <a:r>
              <a:rPr lang="de-CH" sz="1800" b="1" dirty="0" err="1">
                <a:solidFill>
                  <a:schemeClr val="tx1"/>
                </a:solidFill>
              </a:rPr>
              <a:t>may</a:t>
            </a:r>
            <a:r>
              <a:rPr lang="de-CH" sz="1800" b="1" dirty="0">
                <a:solidFill>
                  <a:schemeClr val="tx1"/>
                </a:solidFill>
              </a:rPr>
              <a:t> </a:t>
            </a:r>
            <a:r>
              <a:rPr lang="de-CH" sz="1800" b="1" dirty="0" err="1">
                <a:solidFill>
                  <a:schemeClr val="tx1"/>
                </a:solidFill>
              </a:rPr>
              <a:t>impede</a:t>
            </a:r>
            <a:r>
              <a:rPr lang="de-CH" sz="1800" b="1" dirty="0">
                <a:solidFill>
                  <a:schemeClr val="tx1"/>
                </a:solidFill>
              </a:rPr>
              <a:t> </a:t>
            </a:r>
            <a:r>
              <a:rPr lang="de-CH" sz="1800" b="1" dirty="0" err="1">
                <a:solidFill>
                  <a:schemeClr val="tx1"/>
                </a:solidFill>
              </a:rPr>
              <a:t>detection</a:t>
            </a:r>
            <a:r>
              <a:rPr lang="de-CH" sz="1800" b="1" dirty="0">
                <a:solidFill>
                  <a:schemeClr val="tx1"/>
                </a:solidFill>
              </a:rPr>
              <a:t> </a:t>
            </a:r>
            <a:r>
              <a:rPr lang="de-CH" sz="1800" b="1" dirty="0" err="1">
                <a:solidFill>
                  <a:schemeClr val="tx1"/>
                </a:solidFill>
              </a:rPr>
              <a:t>accuracy</a:t>
            </a:r>
            <a:r>
              <a:rPr lang="de-CH" sz="1800" b="1" dirty="0">
                <a:solidFill>
                  <a:schemeClr val="tx1"/>
                </a:solidFill>
              </a:rPr>
              <a:t>.</a:t>
            </a:r>
          </a:p>
          <a:p>
            <a:pPr lvl="1">
              <a:lnSpc>
                <a:spcPct val="150000"/>
              </a:lnSpc>
              <a:buFont typeface="Wingdings" pitchFamily="2" charset="2"/>
              <a:buChar char="Ø"/>
            </a:pPr>
            <a:r>
              <a:rPr lang="de-CH" sz="1800" dirty="0" err="1">
                <a:solidFill>
                  <a:schemeClr val="tx1"/>
                </a:solidFill>
              </a:rPr>
              <a:t>Certain</a:t>
            </a:r>
            <a:r>
              <a:rPr lang="de-CH" sz="1800" dirty="0">
                <a:solidFill>
                  <a:schemeClr val="tx1"/>
                </a:solidFill>
              </a:rPr>
              <a:t> </a:t>
            </a:r>
            <a:r>
              <a:rPr lang="de-CH" sz="1800" dirty="0" err="1">
                <a:solidFill>
                  <a:schemeClr val="tx1"/>
                </a:solidFill>
              </a:rPr>
              <a:t>images</a:t>
            </a:r>
            <a:r>
              <a:rPr lang="de-CH" sz="1800" dirty="0">
                <a:solidFill>
                  <a:schemeClr val="tx1"/>
                </a:solidFill>
              </a:rPr>
              <a:t> </a:t>
            </a:r>
            <a:r>
              <a:rPr lang="de-CH" sz="1800" dirty="0" err="1">
                <a:solidFill>
                  <a:schemeClr val="tx1"/>
                </a:solidFill>
              </a:rPr>
              <a:t>bear</a:t>
            </a:r>
            <a:r>
              <a:rPr lang="de-CH" sz="1800" dirty="0">
                <a:solidFill>
                  <a:schemeClr val="tx1"/>
                </a:solidFill>
              </a:rPr>
              <a:t> </a:t>
            </a:r>
            <a:r>
              <a:rPr lang="de-CH" sz="1800" dirty="0" err="1">
                <a:solidFill>
                  <a:schemeClr val="tx1"/>
                </a:solidFill>
              </a:rPr>
              <a:t>inconsistent</a:t>
            </a:r>
            <a:r>
              <a:rPr lang="de-CH" sz="1800" dirty="0">
                <a:solidFill>
                  <a:schemeClr val="tx1"/>
                </a:solidFill>
              </a:rPr>
              <a:t> </a:t>
            </a:r>
            <a:r>
              <a:rPr lang="de-CH" sz="1800" dirty="0" err="1">
                <a:solidFill>
                  <a:schemeClr val="tx1"/>
                </a:solidFill>
              </a:rPr>
              <a:t>bounding</a:t>
            </a:r>
            <a:r>
              <a:rPr lang="de-CH" sz="1800" dirty="0">
                <a:solidFill>
                  <a:schemeClr val="tx1"/>
                </a:solidFill>
              </a:rPr>
              <a:t> box </a:t>
            </a:r>
            <a:r>
              <a:rPr lang="de-CH" sz="1800" dirty="0" err="1">
                <a:solidFill>
                  <a:schemeClr val="tx1"/>
                </a:solidFill>
              </a:rPr>
              <a:t>annotations</a:t>
            </a:r>
            <a:r>
              <a:rPr lang="de-CH" sz="1800" dirty="0">
                <a:solidFill>
                  <a:schemeClr val="tx1"/>
                </a:solidFill>
              </a:rPr>
              <a:t>, </a:t>
            </a:r>
            <a:r>
              <a:rPr lang="de-CH" sz="1800" dirty="0" err="1">
                <a:solidFill>
                  <a:schemeClr val="tx1"/>
                </a:solidFill>
              </a:rPr>
              <a:t>demanding</a:t>
            </a:r>
            <a:r>
              <a:rPr lang="de-CH" sz="1800" dirty="0">
                <a:solidFill>
                  <a:schemeClr val="tx1"/>
                </a:solidFill>
              </a:rPr>
              <a:t> </a:t>
            </a:r>
            <a:r>
              <a:rPr lang="de-CH" sz="1800" dirty="0" err="1">
                <a:solidFill>
                  <a:schemeClr val="tx1"/>
                </a:solidFill>
              </a:rPr>
              <a:t>meticulous</a:t>
            </a:r>
            <a:r>
              <a:rPr lang="de-CH" sz="1800" dirty="0">
                <a:solidFill>
                  <a:schemeClr val="tx1"/>
                </a:solidFill>
              </a:rPr>
              <a:t> </a:t>
            </a:r>
            <a:r>
              <a:rPr lang="de-CH" sz="1800" dirty="0" err="1">
                <a:solidFill>
                  <a:schemeClr val="tx1"/>
                </a:solidFill>
              </a:rPr>
              <a:t>preprocessing</a:t>
            </a:r>
            <a:r>
              <a:rPr lang="de-CH" sz="1800" dirty="0">
                <a:solidFill>
                  <a:schemeClr val="tx1"/>
                </a:solidFill>
              </a:rPr>
              <a:t>.</a:t>
            </a:r>
          </a:p>
          <a:p>
            <a:pPr lvl="1">
              <a:lnSpc>
                <a:spcPct val="150000"/>
              </a:lnSpc>
              <a:buFont typeface="Wingdings" pitchFamily="2" charset="2"/>
              <a:buChar char="Ø"/>
            </a:pPr>
            <a:r>
              <a:rPr lang="de-CH" sz="1800" dirty="0">
                <a:solidFill>
                  <a:schemeClr val="tx1"/>
                </a:solidFill>
              </a:rPr>
              <a:t>The </a:t>
            </a:r>
            <a:r>
              <a:rPr lang="de-CH" sz="1800" dirty="0" err="1">
                <a:solidFill>
                  <a:schemeClr val="tx1"/>
                </a:solidFill>
              </a:rPr>
              <a:t>inclusion</a:t>
            </a:r>
            <a:r>
              <a:rPr lang="de-CH" sz="1800" dirty="0">
                <a:solidFill>
                  <a:schemeClr val="tx1"/>
                </a:solidFill>
              </a:rPr>
              <a:t> </a:t>
            </a:r>
            <a:r>
              <a:rPr lang="de-CH" sz="1800" dirty="0" err="1">
                <a:solidFill>
                  <a:schemeClr val="tx1"/>
                </a:solidFill>
              </a:rPr>
              <a:t>of</a:t>
            </a:r>
            <a:r>
              <a:rPr lang="de-CH" sz="1800" dirty="0">
                <a:solidFill>
                  <a:schemeClr val="tx1"/>
                </a:solidFill>
              </a:rPr>
              <a:t> diminutive </a:t>
            </a:r>
            <a:r>
              <a:rPr lang="de-CH" sz="1800" dirty="0" err="1">
                <a:solidFill>
                  <a:schemeClr val="tx1"/>
                </a:solidFill>
              </a:rPr>
              <a:t>bounding</a:t>
            </a:r>
            <a:r>
              <a:rPr lang="de-CH" sz="1800" dirty="0">
                <a:solidFill>
                  <a:schemeClr val="tx1"/>
                </a:solidFill>
              </a:rPr>
              <a:t> </a:t>
            </a:r>
            <a:r>
              <a:rPr lang="de-CH" sz="1800" dirty="0" err="1">
                <a:solidFill>
                  <a:schemeClr val="tx1"/>
                </a:solidFill>
              </a:rPr>
              <a:t>boxes</a:t>
            </a:r>
            <a:r>
              <a:rPr lang="de-CH" sz="1800" dirty="0">
                <a:solidFill>
                  <a:schemeClr val="tx1"/>
                </a:solidFill>
              </a:rPr>
              <a:t> </a:t>
            </a:r>
            <a:r>
              <a:rPr lang="de-CH" sz="1800" dirty="0" err="1">
                <a:solidFill>
                  <a:schemeClr val="tx1"/>
                </a:solidFill>
              </a:rPr>
              <a:t>frequently</a:t>
            </a:r>
            <a:r>
              <a:rPr lang="de-CH" sz="1800" dirty="0">
                <a:solidFill>
                  <a:schemeClr val="tx1"/>
                </a:solidFill>
              </a:rPr>
              <a:t> </a:t>
            </a:r>
            <a:r>
              <a:rPr lang="de-CH" sz="1800" dirty="0" err="1">
                <a:solidFill>
                  <a:schemeClr val="tx1"/>
                </a:solidFill>
              </a:rPr>
              <a:t>culminates</a:t>
            </a:r>
            <a:r>
              <a:rPr lang="de-CH" sz="1800" dirty="0">
                <a:solidFill>
                  <a:schemeClr val="tx1"/>
                </a:solidFill>
              </a:rPr>
              <a:t> in </a:t>
            </a:r>
            <a:r>
              <a:rPr lang="de-CH" sz="1800" dirty="0" err="1">
                <a:solidFill>
                  <a:schemeClr val="tx1"/>
                </a:solidFill>
              </a:rPr>
              <a:t>subpar</a:t>
            </a:r>
            <a:r>
              <a:rPr lang="de-CH" sz="1800" dirty="0">
                <a:solidFill>
                  <a:schemeClr val="tx1"/>
                </a:solidFill>
              </a:rPr>
              <a:t> </a:t>
            </a:r>
            <a:r>
              <a:rPr lang="de-CH" sz="1800" dirty="0" err="1">
                <a:solidFill>
                  <a:schemeClr val="tx1"/>
                </a:solidFill>
              </a:rPr>
              <a:t>Intersection</a:t>
            </a:r>
            <a:r>
              <a:rPr lang="de-CH" sz="1800" dirty="0">
                <a:solidFill>
                  <a:schemeClr val="tx1"/>
                </a:solidFill>
              </a:rPr>
              <a:t> </a:t>
            </a:r>
            <a:r>
              <a:rPr lang="de-CH" sz="1800" dirty="0" err="1">
                <a:solidFill>
                  <a:schemeClr val="tx1"/>
                </a:solidFill>
              </a:rPr>
              <a:t>over</a:t>
            </a:r>
            <a:r>
              <a:rPr lang="de-CH" sz="1800" dirty="0">
                <a:solidFill>
                  <a:schemeClr val="tx1"/>
                </a:solidFill>
              </a:rPr>
              <a:t> Union (</a:t>
            </a:r>
            <a:r>
              <a:rPr lang="de-CH" sz="1800" dirty="0" err="1">
                <a:solidFill>
                  <a:schemeClr val="tx1"/>
                </a:solidFill>
              </a:rPr>
              <a:t>IoU</a:t>
            </a:r>
            <a:r>
              <a:rPr lang="de-CH" sz="1800" dirty="0">
                <a:solidFill>
                  <a:schemeClr val="tx1"/>
                </a:solidFill>
              </a:rPr>
              <a:t>) </a:t>
            </a:r>
            <a:r>
              <a:rPr lang="de-CH" sz="1800" dirty="0" err="1">
                <a:solidFill>
                  <a:schemeClr val="tx1"/>
                </a:solidFill>
              </a:rPr>
              <a:t>scores</a:t>
            </a:r>
            <a:r>
              <a:rPr lang="de-CH" sz="1800" dirty="0">
                <a:solidFill>
                  <a:schemeClr val="tx1"/>
                </a:solidFill>
              </a:rPr>
              <a:t>, </a:t>
            </a:r>
            <a:r>
              <a:rPr lang="de-CH" sz="1800" dirty="0" err="1">
                <a:solidFill>
                  <a:schemeClr val="tx1"/>
                </a:solidFill>
              </a:rPr>
              <a:t>affecting</a:t>
            </a:r>
            <a:r>
              <a:rPr lang="de-CH" sz="1800" dirty="0">
                <a:solidFill>
                  <a:schemeClr val="tx1"/>
                </a:solidFill>
              </a:rPr>
              <a:t> </a:t>
            </a:r>
            <a:r>
              <a:rPr lang="de-CH" sz="1800" dirty="0" err="1">
                <a:solidFill>
                  <a:schemeClr val="tx1"/>
                </a:solidFill>
              </a:rPr>
              <a:t>overall</a:t>
            </a:r>
            <a:r>
              <a:rPr lang="de-CH" sz="1800" dirty="0">
                <a:solidFill>
                  <a:schemeClr val="tx1"/>
                </a:solidFill>
              </a:rPr>
              <a:t> </a:t>
            </a:r>
            <a:r>
              <a:rPr lang="de-CH" sz="1800" dirty="0" err="1">
                <a:solidFill>
                  <a:schemeClr val="tx1"/>
                </a:solidFill>
              </a:rPr>
              <a:t>model</a:t>
            </a:r>
            <a:r>
              <a:rPr lang="de-CH" sz="1800" dirty="0">
                <a:solidFill>
                  <a:schemeClr val="tx1"/>
                </a:solidFill>
              </a:rPr>
              <a:t> </a:t>
            </a:r>
            <a:r>
              <a:rPr lang="de-CH" sz="1800" dirty="0" err="1">
                <a:solidFill>
                  <a:schemeClr val="tx1"/>
                </a:solidFill>
              </a:rPr>
              <a:t>performance</a:t>
            </a:r>
            <a:r>
              <a:rPr lang="de-CH" sz="1800" dirty="0">
                <a:solidFill>
                  <a:schemeClr val="tx1"/>
                </a:solidFill>
              </a:rPr>
              <a:t>.</a:t>
            </a:r>
          </a:p>
          <a:p>
            <a:pPr algn="l">
              <a:lnSpc>
                <a:spcPct val="150000"/>
              </a:lnSpc>
              <a:buFont typeface="Arial" panose="020B0604020202020204" pitchFamily="34" charset="0"/>
              <a:buChar char="•"/>
            </a:pPr>
            <a:endParaRPr lang="de-CH" sz="1800" dirty="0">
              <a:solidFill>
                <a:schemeClr val="tx1"/>
              </a:solidFill>
            </a:endParaRPr>
          </a:p>
          <a:p>
            <a:pPr lvl="1">
              <a:lnSpc>
                <a:spcPct val="150000"/>
              </a:lnSpc>
            </a:pPr>
            <a:endParaRPr lang="de-CH" sz="600" b="0" i="0" dirty="0">
              <a:solidFill>
                <a:schemeClr val="tx1"/>
              </a:solidFill>
              <a:effectLst/>
            </a:endParaRPr>
          </a:p>
          <a:p>
            <a:pPr marL="457195" lvl="1" indent="0">
              <a:buNone/>
            </a:pPr>
            <a:endParaRPr lang="en-GB" sz="800" dirty="0">
              <a:solidFill>
                <a:schemeClr val="tx1"/>
              </a:solidFill>
            </a:endParaRPr>
          </a:p>
          <a:p>
            <a:endParaRPr lang="en-GB" dirty="0"/>
          </a:p>
        </p:txBody>
      </p:sp>
      <p:sp>
        <p:nvSpPr>
          <p:cNvPr id="3" name="Titel 2">
            <a:extLst>
              <a:ext uri="{FF2B5EF4-FFF2-40B4-BE49-F238E27FC236}">
                <a16:creationId xmlns:a16="http://schemas.microsoft.com/office/drawing/2014/main" id="{1098540E-59B4-559E-8D67-B893C39D4CF0}"/>
              </a:ext>
            </a:extLst>
          </p:cNvPr>
          <p:cNvSpPr>
            <a:spLocks noGrp="1"/>
          </p:cNvSpPr>
          <p:nvPr>
            <p:ph type="title"/>
          </p:nvPr>
        </p:nvSpPr>
        <p:spPr>
          <a:xfrm>
            <a:off x="607759" y="444896"/>
            <a:ext cx="9146972" cy="640080"/>
          </a:xfrm>
        </p:spPr>
        <p:txBody>
          <a:bodyPr/>
          <a:lstStyle/>
          <a:p>
            <a:r>
              <a:rPr lang="de-CH" b="0" i="0" dirty="0" err="1">
                <a:effectLst/>
              </a:rPr>
              <a:t>Unpacking</a:t>
            </a:r>
            <a:r>
              <a:rPr lang="de-CH" b="0" i="0" dirty="0">
                <a:effectLst/>
              </a:rPr>
              <a:t> </a:t>
            </a:r>
            <a:r>
              <a:rPr lang="de-CH" b="0" i="0" dirty="0" err="1">
                <a:effectLst/>
              </a:rPr>
              <a:t>the</a:t>
            </a:r>
            <a:r>
              <a:rPr lang="de-CH" b="0" i="0" dirty="0">
                <a:effectLst/>
              </a:rPr>
              <a:t> WIDER FACE Dataset</a:t>
            </a:r>
            <a:endParaRPr lang="en-GB" dirty="0"/>
          </a:p>
        </p:txBody>
      </p:sp>
    </p:spTree>
    <p:extLst>
      <p:ext uri="{BB962C8B-B14F-4D97-AF65-F5344CB8AC3E}">
        <p14:creationId xmlns:p14="http://schemas.microsoft.com/office/powerpoint/2010/main" val="20939220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Gerade Verbindung 10">
            <a:extLst>
              <a:ext uri="{FF2B5EF4-FFF2-40B4-BE49-F238E27FC236}">
                <a16:creationId xmlns:a16="http://schemas.microsoft.com/office/drawing/2014/main" id="{1CFEE439-58D5-5662-656E-72259783E8ED}"/>
              </a:ext>
            </a:extLst>
          </p:cNvPr>
          <p:cNvCxnSpPr/>
          <p:nvPr/>
        </p:nvCxnSpPr>
        <p:spPr>
          <a:xfrm>
            <a:off x="1091381" y="1283110"/>
            <a:ext cx="1019113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Gerade Verbindung 11">
            <a:extLst>
              <a:ext uri="{FF2B5EF4-FFF2-40B4-BE49-F238E27FC236}">
                <a16:creationId xmlns:a16="http://schemas.microsoft.com/office/drawing/2014/main" id="{EE732DF5-7124-7DFF-F1C9-97098149D12B}"/>
              </a:ext>
            </a:extLst>
          </p:cNvPr>
          <p:cNvCxnSpPr>
            <a:cxnSpLocks/>
          </p:cNvCxnSpPr>
          <p:nvPr/>
        </p:nvCxnSpPr>
        <p:spPr>
          <a:xfrm>
            <a:off x="6186948" y="862780"/>
            <a:ext cx="0" cy="5611762"/>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7" name="Textfeld 16">
            <a:extLst>
              <a:ext uri="{FF2B5EF4-FFF2-40B4-BE49-F238E27FC236}">
                <a16:creationId xmlns:a16="http://schemas.microsoft.com/office/drawing/2014/main" id="{0B582C96-9DAB-9D0C-C78E-BF7531906E62}"/>
              </a:ext>
            </a:extLst>
          </p:cNvPr>
          <p:cNvSpPr txBox="1"/>
          <p:nvPr/>
        </p:nvSpPr>
        <p:spPr>
          <a:xfrm>
            <a:off x="1858297" y="737419"/>
            <a:ext cx="3526879" cy="461665"/>
          </a:xfrm>
          <a:prstGeom prst="rect">
            <a:avLst/>
          </a:prstGeom>
          <a:noFill/>
        </p:spPr>
        <p:txBody>
          <a:bodyPr wrap="square" rtlCol="0">
            <a:spAutoFit/>
          </a:bodyPr>
          <a:lstStyle/>
          <a:p>
            <a:r>
              <a:rPr lang="en-GB" sz="2400" dirty="0">
                <a:latin typeface="+mj-lt"/>
              </a:rPr>
              <a:t>Annotation of Data</a:t>
            </a:r>
          </a:p>
        </p:txBody>
      </p:sp>
      <p:sp>
        <p:nvSpPr>
          <p:cNvPr id="18" name="Textfeld 17">
            <a:extLst>
              <a:ext uri="{FF2B5EF4-FFF2-40B4-BE49-F238E27FC236}">
                <a16:creationId xmlns:a16="http://schemas.microsoft.com/office/drawing/2014/main" id="{92A7F89A-9885-1F7D-BE05-F874BD8CF922}"/>
              </a:ext>
            </a:extLst>
          </p:cNvPr>
          <p:cNvSpPr txBox="1"/>
          <p:nvPr/>
        </p:nvSpPr>
        <p:spPr>
          <a:xfrm>
            <a:off x="6806826" y="747805"/>
            <a:ext cx="3526879" cy="461665"/>
          </a:xfrm>
          <a:prstGeom prst="rect">
            <a:avLst/>
          </a:prstGeom>
          <a:noFill/>
        </p:spPr>
        <p:txBody>
          <a:bodyPr wrap="square" rtlCol="0">
            <a:spAutoFit/>
          </a:bodyPr>
          <a:lstStyle/>
          <a:p>
            <a:r>
              <a:rPr lang="en-GB" sz="2400" dirty="0">
                <a:latin typeface="+mj-lt"/>
              </a:rPr>
              <a:t>Annotation of Data</a:t>
            </a:r>
          </a:p>
        </p:txBody>
      </p:sp>
      <p:pic>
        <p:nvPicPr>
          <p:cNvPr id="20" name="Grafik 19" descr="Ein Bild, das Kleidung, Menschliches Gesicht, Person, Mann enthält.&#10;&#10;Automatisch generierte Beschreibung">
            <a:extLst>
              <a:ext uri="{FF2B5EF4-FFF2-40B4-BE49-F238E27FC236}">
                <a16:creationId xmlns:a16="http://schemas.microsoft.com/office/drawing/2014/main" id="{49E056E5-EEF8-6597-72BE-70C8BA568C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6826" y="1703441"/>
            <a:ext cx="4222876" cy="3167157"/>
          </a:xfrm>
          <a:prstGeom prst="rect">
            <a:avLst/>
          </a:prstGeom>
        </p:spPr>
      </p:pic>
      <p:pic>
        <p:nvPicPr>
          <p:cNvPr id="7" name="Grafik 6" descr="Ein Bild, das Schwimmbecken, draußen, Freizeitcenter, Sport enthält.&#10;&#10;Automatisch generierte Beschreibung">
            <a:extLst>
              <a:ext uri="{FF2B5EF4-FFF2-40B4-BE49-F238E27FC236}">
                <a16:creationId xmlns:a16="http://schemas.microsoft.com/office/drawing/2014/main" id="{C643FEE0-0B0C-4935-3123-149C456357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0611" y="1771622"/>
            <a:ext cx="4186460" cy="2780071"/>
          </a:xfrm>
          <a:prstGeom prst="rect">
            <a:avLst/>
          </a:prstGeom>
        </p:spPr>
      </p:pic>
      <p:pic>
        <p:nvPicPr>
          <p:cNvPr id="3" name="Grafik 2" descr="Ein Bild, das medizinische Ausrüstung, Zimmer, Im Haus, medizinisch enthält.&#10;&#10;Automatisch generierte Beschreibung">
            <a:extLst>
              <a:ext uri="{FF2B5EF4-FFF2-40B4-BE49-F238E27FC236}">
                <a16:creationId xmlns:a16="http://schemas.microsoft.com/office/drawing/2014/main" id="{1BA95C92-5D39-08EC-B284-CF41950FB8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8349" y="2038963"/>
            <a:ext cx="2385142" cy="2245387"/>
          </a:xfrm>
          <a:prstGeom prst="rect">
            <a:avLst/>
          </a:prstGeom>
        </p:spPr>
      </p:pic>
      <p:pic>
        <p:nvPicPr>
          <p:cNvPr id="22" name="Grafik 21" descr="Ein Bild, das Sport, Turnen, Person, Knie enthält.&#10;&#10;Automatisch generierte Beschreibung">
            <a:extLst>
              <a:ext uri="{FF2B5EF4-FFF2-40B4-BE49-F238E27FC236}">
                <a16:creationId xmlns:a16="http://schemas.microsoft.com/office/drawing/2014/main" id="{E4A66576-63ED-C5BF-DE4E-CB75F0D3B3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56579" y="1601431"/>
            <a:ext cx="2756307" cy="4134460"/>
          </a:xfrm>
          <a:prstGeom prst="rect">
            <a:avLst/>
          </a:prstGeom>
        </p:spPr>
      </p:pic>
    </p:spTree>
    <p:extLst>
      <p:ext uri="{BB962C8B-B14F-4D97-AF65-F5344CB8AC3E}">
        <p14:creationId xmlns:p14="http://schemas.microsoft.com/office/powerpoint/2010/main" val="1590778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CB53B60A-3927-B8BC-73DC-6F2E3E2D53C0}"/>
              </a:ext>
            </a:extLst>
          </p:cNvPr>
          <p:cNvSpPr>
            <a:spLocks noGrp="1"/>
          </p:cNvSpPr>
          <p:nvPr>
            <p:ph sz="quarter" idx="13"/>
          </p:nvPr>
        </p:nvSpPr>
        <p:spPr>
          <a:xfrm>
            <a:off x="607758" y="1545907"/>
            <a:ext cx="11007979" cy="4530427"/>
          </a:xfrm>
        </p:spPr>
        <p:txBody>
          <a:bodyPr>
            <a:normAutofit/>
          </a:bodyPr>
          <a:lstStyle/>
          <a:p>
            <a:pPr>
              <a:lnSpc>
                <a:spcPct val="150000"/>
              </a:lnSpc>
            </a:pPr>
            <a:r>
              <a:rPr lang="en-GB" sz="2000" dirty="0">
                <a:solidFill>
                  <a:schemeClr val="tx1"/>
                </a:solidFill>
              </a:rPr>
              <a:t>Developed by Facebook's FAIR.</a:t>
            </a:r>
          </a:p>
          <a:p>
            <a:pPr>
              <a:lnSpc>
                <a:spcPct val="150000"/>
              </a:lnSpc>
            </a:pPr>
            <a:r>
              <a:rPr lang="en-GB" sz="2000" dirty="0">
                <a:solidFill>
                  <a:schemeClr val="tx1"/>
                </a:solidFill>
              </a:rPr>
              <a:t>Detectron2: A robust framework for object detection tasks.</a:t>
            </a:r>
          </a:p>
          <a:p>
            <a:pPr>
              <a:lnSpc>
                <a:spcPct val="150000"/>
              </a:lnSpc>
            </a:pPr>
            <a:r>
              <a:rPr lang="en-GB" sz="2000" dirty="0" err="1">
                <a:solidFill>
                  <a:schemeClr val="tx1"/>
                </a:solidFill>
              </a:rPr>
              <a:t>RetinaNet</a:t>
            </a:r>
            <a:r>
              <a:rPr lang="en-GB" sz="2000" dirty="0">
                <a:solidFill>
                  <a:schemeClr val="tx1"/>
                </a:solidFill>
              </a:rPr>
              <a:t> with ResNet-50 Backbone:</a:t>
            </a:r>
          </a:p>
          <a:p>
            <a:pPr lvl="1">
              <a:lnSpc>
                <a:spcPct val="150000"/>
              </a:lnSpc>
              <a:buFont typeface="Wingdings" pitchFamily="2" charset="2"/>
              <a:buChar char="Ø"/>
            </a:pPr>
            <a:r>
              <a:rPr lang="en-GB" sz="1600" dirty="0" err="1">
                <a:solidFill>
                  <a:schemeClr val="tx1"/>
                </a:solidFill>
              </a:rPr>
              <a:t>RetinaNet's</a:t>
            </a:r>
            <a:r>
              <a:rPr lang="en-GB" sz="1600" dirty="0">
                <a:solidFill>
                  <a:schemeClr val="tx1"/>
                </a:solidFill>
              </a:rPr>
              <a:t> Core: Harnesses the depth of ResNet-50, encapsulating 50 layers of deep learning. </a:t>
            </a:r>
          </a:p>
          <a:p>
            <a:pPr lvl="1">
              <a:lnSpc>
                <a:spcPct val="150000"/>
              </a:lnSpc>
              <a:buFont typeface="Wingdings" pitchFamily="2" charset="2"/>
              <a:buChar char="Ø"/>
            </a:pPr>
            <a:r>
              <a:rPr lang="en-GB" sz="1600" dirty="0">
                <a:solidFill>
                  <a:schemeClr val="tx1"/>
                </a:solidFill>
              </a:rPr>
              <a:t>Mastery of Residual Learning: Uses ResNet-50's innovative "Residual Blocks" to seamlessly tackle the vanishing gradient challenge. </a:t>
            </a:r>
          </a:p>
          <a:p>
            <a:pPr lvl="1">
              <a:lnSpc>
                <a:spcPct val="150000"/>
              </a:lnSpc>
              <a:buFont typeface="Wingdings" pitchFamily="2" charset="2"/>
              <a:buChar char="Ø"/>
            </a:pPr>
            <a:r>
              <a:rPr lang="en-GB" sz="1600" dirty="0">
                <a:solidFill>
                  <a:schemeClr val="tx1"/>
                </a:solidFill>
              </a:rPr>
              <a:t>Learning Approach: Focuses on understanding residuals over an untouched function, enabling the depth of the model without optimization hurdles. </a:t>
            </a:r>
          </a:p>
          <a:p>
            <a:pPr lvl="1">
              <a:lnSpc>
                <a:spcPct val="150000"/>
              </a:lnSpc>
              <a:buFont typeface="Wingdings" pitchFamily="2" charset="2"/>
              <a:buChar char="Ø"/>
            </a:pPr>
            <a:r>
              <a:rPr lang="en-GB" sz="1600" dirty="0">
                <a:solidFill>
                  <a:schemeClr val="tx1"/>
                </a:solidFill>
              </a:rPr>
              <a:t>Bottleneck Design: Integrates a compact yet efficient pattern, ensuring powerful performance without unnecessary bulk</a:t>
            </a:r>
            <a:r>
              <a:rPr lang="en-GB" sz="1600">
                <a:solidFill>
                  <a:schemeClr val="tx1"/>
                </a:solidFill>
              </a:rPr>
              <a:t>. </a:t>
            </a:r>
            <a:endParaRPr lang="en-GB" sz="1600" dirty="0">
              <a:solidFill>
                <a:schemeClr val="tx1"/>
              </a:solidFill>
            </a:endParaRPr>
          </a:p>
        </p:txBody>
      </p:sp>
      <p:sp>
        <p:nvSpPr>
          <p:cNvPr id="3" name="Titel 2">
            <a:extLst>
              <a:ext uri="{FF2B5EF4-FFF2-40B4-BE49-F238E27FC236}">
                <a16:creationId xmlns:a16="http://schemas.microsoft.com/office/drawing/2014/main" id="{1098540E-59B4-559E-8D67-B893C39D4CF0}"/>
              </a:ext>
            </a:extLst>
          </p:cNvPr>
          <p:cNvSpPr>
            <a:spLocks noGrp="1"/>
          </p:cNvSpPr>
          <p:nvPr>
            <p:ph type="title"/>
          </p:nvPr>
        </p:nvSpPr>
        <p:spPr>
          <a:xfrm>
            <a:off x="607759" y="444896"/>
            <a:ext cx="9146972" cy="640080"/>
          </a:xfrm>
        </p:spPr>
        <p:txBody>
          <a:bodyPr/>
          <a:lstStyle/>
          <a:p>
            <a:r>
              <a:rPr lang="en-GB" dirty="0"/>
              <a:t>Introduction to Detectron2 with </a:t>
            </a:r>
            <a:r>
              <a:rPr lang="en-GB" dirty="0" err="1"/>
              <a:t>RetinaNet</a:t>
            </a:r>
            <a:endParaRPr lang="en-GB" dirty="0"/>
          </a:p>
        </p:txBody>
      </p:sp>
    </p:spTree>
    <p:extLst>
      <p:ext uri="{BB962C8B-B14F-4D97-AF65-F5344CB8AC3E}">
        <p14:creationId xmlns:p14="http://schemas.microsoft.com/office/powerpoint/2010/main" val="29739596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B20EEE03-4286-5A81-EE39-2BB085395D4F}"/>
              </a:ext>
            </a:extLst>
          </p:cNvPr>
          <p:cNvSpPr>
            <a:spLocks noGrp="1"/>
          </p:cNvSpPr>
          <p:nvPr>
            <p:ph sz="quarter" idx="13"/>
          </p:nvPr>
        </p:nvSpPr>
        <p:spPr>
          <a:xfrm>
            <a:off x="593471" y="1440180"/>
            <a:ext cx="9445752" cy="3977640"/>
          </a:xfrm>
        </p:spPr>
        <p:txBody>
          <a:bodyPr/>
          <a:lstStyle/>
          <a:p>
            <a:pPr>
              <a:lnSpc>
                <a:spcPct val="150000"/>
              </a:lnSpc>
              <a:buFont typeface="Arial" panose="020B0604020202020204" pitchFamily="34" charset="0"/>
              <a:buChar char="•"/>
            </a:pPr>
            <a:r>
              <a:rPr lang="de-CH" sz="2000" dirty="0">
                <a:solidFill>
                  <a:schemeClr val="tx1"/>
                </a:solidFill>
                <a:effectLst/>
              </a:rPr>
              <a:t>Dataset </a:t>
            </a:r>
            <a:r>
              <a:rPr lang="de-CH" sz="2000" dirty="0" err="1">
                <a:solidFill>
                  <a:schemeClr val="tx1"/>
                </a:solidFill>
                <a:effectLst/>
              </a:rPr>
              <a:t>limitations</a:t>
            </a:r>
            <a:r>
              <a:rPr lang="de-CH" sz="2000" dirty="0">
                <a:solidFill>
                  <a:schemeClr val="tx1"/>
                </a:solidFill>
                <a:effectLst/>
              </a:rPr>
              <a:t> </a:t>
            </a:r>
            <a:r>
              <a:rPr lang="de-CH" sz="2000" dirty="0" err="1">
                <a:solidFill>
                  <a:schemeClr val="tx1"/>
                </a:solidFill>
                <a:effectLst/>
              </a:rPr>
              <a:t>led</a:t>
            </a:r>
            <a:r>
              <a:rPr lang="de-CH" sz="2000" dirty="0">
                <a:solidFill>
                  <a:schemeClr val="tx1"/>
                </a:solidFill>
                <a:effectLst/>
              </a:rPr>
              <a:t> </a:t>
            </a:r>
            <a:r>
              <a:rPr lang="de-CH" sz="2000" dirty="0" err="1">
                <a:solidFill>
                  <a:schemeClr val="tx1"/>
                </a:solidFill>
                <a:effectLst/>
              </a:rPr>
              <a:t>to</a:t>
            </a:r>
            <a:r>
              <a:rPr lang="de-CH" sz="2000" dirty="0">
                <a:solidFill>
                  <a:schemeClr val="tx1"/>
                </a:solidFill>
                <a:effectLst/>
              </a:rPr>
              <a:t> </a:t>
            </a:r>
            <a:r>
              <a:rPr lang="de-CH" sz="2000" dirty="0" err="1">
                <a:solidFill>
                  <a:schemeClr val="tx1"/>
                </a:solidFill>
                <a:effectLst/>
              </a:rPr>
              <a:t>reconsideration</a:t>
            </a:r>
            <a:r>
              <a:rPr lang="de-CH" sz="2000" dirty="0">
                <a:solidFill>
                  <a:schemeClr val="tx1"/>
                </a:solidFill>
                <a:effectLst/>
              </a:rPr>
              <a:t>.</a:t>
            </a:r>
          </a:p>
          <a:p>
            <a:pPr>
              <a:lnSpc>
                <a:spcPct val="150000"/>
              </a:lnSpc>
              <a:buFont typeface="Arial" panose="020B0604020202020204" pitchFamily="34" charset="0"/>
              <a:buChar char="•"/>
            </a:pPr>
            <a:r>
              <a:rPr lang="de-CH" sz="2000" dirty="0" err="1">
                <a:solidFill>
                  <a:schemeClr val="tx1"/>
                </a:solidFill>
                <a:effectLst/>
              </a:rPr>
              <a:t>Selection</a:t>
            </a:r>
            <a:r>
              <a:rPr lang="de-CH" sz="2000" dirty="0">
                <a:solidFill>
                  <a:schemeClr val="tx1"/>
                </a:solidFill>
                <a:effectLst/>
              </a:rPr>
              <a:t> </a:t>
            </a:r>
            <a:r>
              <a:rPr lang="de-CH" sz="2000" dirty="0" err="1">
                <a:solidFill>
                  <a:schemeClr val="tx1"/>
                </a:solidFill>
                <a:effectLst/>
              </a:rPr>
              <a:t>process</a:t>
            </a:r>
            <a:r>
              <a:rPr lang="de-CH" sz="2000" dirty="0">
                <a:solidFill>
                  <a:schemeClr val="tx1"/>
                </a:solidFill>
                <a:effectLst/>
              </a:rPr>
              <a:t>: </a:t>
            </a:r>
            <a:r>
              <a:rPr lang="de-CH" sz="2000" dirty="0" err="1">
                <a:solidFill>
                  <a:schemeClr val="tx1"/>
                </a:solidFill>
                <a:effectLst/>
              </a:rPr>
              <a:t>Aimed</a:t>
            </a:r>
            <a:r>
              <a:rPr lang="de-CH" sz="2000" dirty="0">
                <a:solidFill>
                  <a:schemeClr val="tx1"/>
                </a:solidFill>
                <a:effectLst/>
              </a:rPr>
              <a:t> at </a:t>
            </a:r>
            <a:r>
              <a:rPr lang="de-CH" sz="2000" dirty="0" err="1">
                <a:solidFill>
                  <a:schemeClr val="tx1"/>
                </a:solidFill>
                <a:effectLst/>
              </a:rPr>
              <a:t>enhancing</a:t>
            </a:r>
            <a:r>
              <a:rPr lang="de-CH" sz="2000" dirty="0">
                <a:solidFill>
                  <a:schemeClr val="tx1"/>
                </a:solidFill>
                <a:effectLst/>
              </a:rPr>
              <a:t> </a:t>
            </a:r>
            <a:r>
              <a:rPr lang="de-CH" sz="2000" dirty="0" err="1">
                <a:solidFill>
                  <a:schemeClr val="tx1"/>
                </a:solidFill>
                <a:effectLst/>
              </a:rPr>
              <a:t>detection</a:t>
            </a:r>
            <a:r>
              <a:rPr lang="de-CH" sz="2000" dirty="0">
                <a:solidFill>
                  <a:schemeClr val="tx1"/>
                </a:solidFill>
                <a:effectLst/>
              </a:rPr>
              <a:t> </a:t>
            </a:r>
            <a:r>
              <a:rPr lang="de-CH" sz="2000" dirty="0" err="1">
                <a:solidFill>
                  <a:schemeClr val="tx1"/>
                </a:solidFill>
                <a:effectLst/>
              </a:rPr>
              <a:t>reliability</a:t>
            </a:r>
            <a:r>
              <a:rPr lang="de-CH" sz="2000" dirty="0">
                <a:solidFill>
                  <a:schemeClr val="tx1"/>
                </a:solidFill>
                <a:effectLst/>
              </a:rPr>
              <a:t>.</a:t>
            </a:r>
          </a:p>
          <a:p>
            <a:pPr>
              <a:lnSpc>
                <a:spcPct val="150000"/>
              </a:lnSpc>
              <a:buFont typeface="Arial" panose="020B0604020202020204" pitchFamily="34" charset="0"/>
              <a:buChar char="•"/>
            </a:pPr>
            <a:r>
              <a:rPr lang="de-CH" sz="2000" dirty="0">
                <a:solidFill>
                  <a:schemeClr val="tx1"/>
                </a:solidFill>
                <a:effectLst/>
              </a:rPr>
              <a:t>Chose </a:t>
            </a:r>
            <a:r>
              <a:rPr lang="de-CH" sz="2000" dirty="0" err="1">
                <a:solidFill>
                  <a:schemeClr val="tx1"/>
                </a:solidFill>
                <a:effectLst/>
              </a:rPr>
              <a:t>images</a:t>
            </a:r>
            <a:r>
              <a:rPr lang="de-CH" sz="2000" dirty="0">
                <a:solidFill>
                  <a:schemeClr val="tx1"/>
                </a:solidFill>
                <a:effectLst/>
              </a:rPr>
              <a:t> </a:t>
            </a:r>
            <a:r>
              <a:rPr lang="de-CH" sz="2000" dirty="0" err="1">
                <a:solidFill>
                  <a:schemeClr val="tx1"/>
                </a:solidFill>
                <a:effectLst/>
              </a:rPr>
              <a:t>emphasizing</a:t>
            </a:r>
            <a:r>
              <a:rPr lang="de-CH" sz="2000" dirty="0">
                <a:solidFill>
                  <a:schemeClr val="tx1"/>
                </a:solidFill>
                <a:effectLst/>
              </a:rPr>
              <a:t> frequent </a:t>
            </a:r>
            <a:r>
              <a:rPr lang="de-CH" sz="2000" dirty="0" err="1">
                <a:solidFill>
                  <a:schemeClr val="tx1"/>
                </a:solidFill>
                <a:effectLst/>
              </a:rPr>
              <a:t>tasks</a:t>
            </a:r>
            <a:r>
              <a:rPr lang="de-CH" sz="2000" dirty="0">
                <a:solidFill>
                  <a:schemeClr val="tx1"/>
                </a:solidFill>
                <a:effectLst/>
              </a:rPr>
              <a:t> and </a:t>
            </a:r>
            <a:r>
              <a:rPr lang="de-CH" sz="2000" dirty="0" err="1">
                <a:solidFill>
                  <a:schemeClr val="tx1"/>
                </a:solidFill>
                <a:effectLst/>
              </a:rPr>
              <a:t>clarity</a:t>
            </a:r>
            <a:r>
              <a:rPr lang="de-CH" sz="2000" dirty="0">
                <a:solidFill>
                  <a:schemeClr val="tx1"/>
                </a:solidFill>
                <a:effectLst/>
              </a:rPr>
              <a:t>.</a:t>
            </a:r>
          </a:p>
          <a:p>
            <a:pPr>
              <a:lnSpc>
                <a:spcPct val="150000"/>
              </a:lnSpc>
              <a:buFont typeface="Arial" panose="020B0604020202020204" pitchFamily="34" charset="0"/>
              <a:buChar char="•"/>
            </a:pPr>
            <a:r>
              <a:rPr lang="de-CH" sz="2000" dirty="0" err="1">
                <a:solidFill>
                  <a:schemeClr val="tx1"/>
                </a:solidFill>
                <a:effectLst/>
              </a:rPr>
              <a:t>Excluded</a:t>
            </a:r>
            <a:r>
              <a:rPr lang="de-CH" sz="2000" dirty="0">
                <a:solidFill>
                  <a:schemeClr val="tx1"/>
                </a:solidFill>
                <a:effectLst/>
              </a:rPr>
              <a:t> </a:t>
            </a:r>
            <a:r>
              <a:rPr lang="de-CH" sz="2000" dirty="0" err="1">
                <a:solidFill>
                  <a:schemeClr val="tx1"/>
                </a:solidFill>
                <a:effectLst/>
              </a:rPr>
              <a:t>images</a:t>
            </a:r>
            <a:r>
              <a:rPr lang="de-CH" sz="2000" dirty="0">
                <a:solidFill>
                  <a:schemeClr val="tx1"/>
                </a:solidFill>
                <a:effectLst/>
              </a:rPr>
              <a:t> </a:t>
            </a:r>
            <a:r>
              <a:rPr lang="de-CH" sz="2000" dirty="0" err="1">
                <a:solidFill>
                  <a:schemeClr val="tx1"/>
                </a:solidFill>
                <a:effectLst/>
              </a:rPr>
              <a:t>with</a:t>
            </a:r>
            <a:r>
              <a:rPr lang="de-CH" sz="2000" dirty="0">
                <a:solidFill>
                  <a:schemeClr val="tx1"/>
                </a:solidFill>
                <a:effectLst/>
              </a:rPr>
              <a:t> </a:t>
            </a:r>
            <a:r>
              <a:rPr lang="de-CH" sz="2000" dirty="0" err="1">
                <a:solidFill>
                  <a:schemeClr val="tx1"/>
                </a:solidFill>
                <a:effectLst/>
              </a:rPr>
              <a:t>minuscule</a:t>
            </a:r>
            <a:r>
              <a:rPr lang="de-CH" sz="2000" dirty="0">
                <a:solidFill>
                  <a:schemeClr val="tx1"/>
                </a:solidFill>
                <a:effectLst/>
              </a:rPr>
              <a:t> </a:t>
            </a:r>
            <a:r>
              <a:rPr lang="de-CH" sz="2000" dirty="0" err="1">
                <a:solidFill>
                  <a:schemeClr val="tx1"/>
                </a:solidFill>
                <a:effectLst/>
              </a:rPr>
              <a:t>bounding</a:t>
            </a:r>
            <a:r>
              <a:rPr lang="de-CH" sz="2000" dirty="0">
                <a:solidFill>
                  <a:schemeClr val="tx1"/>
                </a:solidFill>
                <a:effectLst/>
              </a:rPr>
              <a:t> </a:t>
            </a:r>
            <a:r>
              <a:rPr lang="de-CH" sz="2000" dirty="0" err="1">
                <a:solidFill>
                  <a:schemeClr val="tx1"/>
                </a:solidFill>
                <a:effectLst/>
              </a:rPr>
              <a:t>boxes</a:t>
            </a:r>
            <a:r>
              <a:rPr lang="de-CH" sz="2000" dirty="0">
                <a:solidFill>
                  <a:schemeClr val="tx1"/>
                </a:solidFill>
                <a:effectLst/>
              </a:rPr>
              <a:t> </a:t>
            </a:r>
            <a:r>
              <a:rPr lang="de-CH" sz="2000" dirty="0" err="1">
                <a:solidFill>
                  <a:schemeClr val="tx1"/>
                </a:solidFill>
                <a:effectLst/>
              </a:rPr>
              <a:t>to</a:t>
            </a:r>
            <a:r>
              <a:rPr lang="de-CH" sz="2000" dirty="0">
                <a:solidFill>
                  <a:schemeClr val="tx1"/>
                </a:solidFill>
                <a:effectLst/>
              </a:rPr>
              <a:t> </a:t>
            </a:r>
            <a:r>
              <a:rPr lang="de-CH" sz="2000" dirty="0" err="1">
                <a:solidFill>
                  <a:schemeClr val="tx1"/>
                </a:solidFill>
                <a:effectLst/>
              </a:rPr>
              <a:t>improve</a:t>
            </a:r>
            <a:r>
              <a:rPr lang="de-CH" sz="2000" dirty="0">
                <a:solidFill>
                  <a:schemeClr val="tx1"/>
                </a:solidFill>
                <a:effectLst/>
              </a:rPr>
              <a:t> </a:t>
            </a:r>
            <a:r>
              <a:rPr lang="de-CH" sz="2000" dirty="0" err="1">
                <a:solidFill>
                  <a:schemeClr val="tx1"/>
                </a:solidFill>
                <a:effectLst/>
              </a:rPr>
              <a:t>IoU</a:t>
            </a:r>
            <a:r>
              <a:rPr lang="de-CH" sz="2000" dirty="0">
                <a:solidFill>
                  <a:schemeClr val="tx1"/>
                </a:solidFill>
                <a:effectLst/>
              </a:rPr>
              <a:t>.</a:t>
            </a:r>
          </a:p>
        </p:txBody>
      </p:sp>
      <p:sp>
        <p:nvSpPr>
          <p:cNvPr id="3" name="Titel 2">
            <a:extLst>
              <a:ext uri="{FF2B5EF4-FFF2-40B4-BE49-F238E27FC236}">
                <a16:creationId xmlns:a16="http://schemas.microsoft.com/office/drawing/2014/main" id="{281E88D2-C21D-CC3B-27B5-5D8D42F634EC}"/>
              </a:ext>
            </a:extLst>
          </p:cNvPr>
          <p:cNvSpPr>
            <a:spLocks noGrp="1"/>
          </p:cNvSpPr>
          <p:nvPr>
            <p:ph type="title"/>
          </p:nvPr>
        </p:nvSpPr>
        <p:spPr>
          <a:xfrm>
            <a:off x="593471" y="416321"/>
            <a:ext cx="9146972" cy="640080"/>
          </a:xfrm>
        </p:spPr>
        <p:txBody>
          <a:bodyPr/>
          <a:lstStyle/>
          <a:p>
            <a:r>
              <a:rPr lang="de-CH" dirty="0" err="1"/>
              <a:t>Subset</a:t>
            </a:r>
            <a:r>
              <a:rPr lang="de-CH" dirty="0"/>
              <a:t> </a:t>
            </a:r>
            <a:r>
              <a:rPr lang="de-CH" dirty="0" err="1"/>
              <a:t>of</a:t>
            </a:r>
            <a:r>
              <a:rPr lang="de-CH" dirty="0"/>
              <a:t> Dataset</a:t>
            </a:r>
            <a:endParaRPr lang="en-GB" dirty="0"/>
          </a:p>
        </p:txBody>
      </p:sp>
    </p:spTree>
    <p:extLst>
      <p:ext uri="{BB962C8B-B14F-4D97-AF65-F5344CB8AC3E}">
        <p14:creationId xmlns:p14="http://schemas.microsoft.com/office/powerpoint/2010/main" val="40589996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A7E7808-A3CF-8631-7EAB-BA2BE0751B59}"/>
              </a:ext>
            </a:extLst>
          </p:cNvPr>
          <p:cNvSpPr>
            <a:spLocks noGrp="1"/>
          </p:cNvSpPr>
          <p:nvPr>
            <p:ph type="title"/>
          </p:nvPr>
        </p:nvSpPr>
        <p:spPr/>
        <p:txBody>
          <a:bodyPr/>
          <a:lstStyle/>
          <a:p>
            <a:r>
              <a:rPr lang="en-GB" dirty="0"/>
              <a:t>Results Resnet:</a:t>
            </a:r>
          </a:p>
        </p:txBody>
      </p:sp>
      <p:graphicFrame>
        <p:nvGraphicFramePr>
          <p:cNvPr id="3" name="Tabelle 2">
            <a:extLst>
              <a:ext uri="{FF2B5EF4-FFF2-40B4-BE49-F238E27FC236}">
                <a16:creationId xmlns:a16="http://schemas.microsoft.com/office/drawing/2014/main" id="{47064A87-73CB-B73F-3CC6-97CF59BFDB02}"/>
              </a:ext>
            </a:extLst>
          </p:cNvPr>
          <p:cNvGraphicFramePr>
            <a:graphicFrameLocks noGrp="1"/>
          </p:cNvGraphicFramePr>
          <p:nvPr>
            <p:extLst>
              <p:ext uri="{D42A27DB-BD31-4B8C-83A1-F6EECF244321}">
                <p14:modId xmlns:p14="http://schemas.microsoft.com/office/powerpoint/2010/main" val="293004241"/>
              </p:ext>
            </p:extLst>
          </p:nvPr>
        </p:nvGraphicFramePr>
        <p:xfrm>
          <a:off x="946282" y="1825625"/>
          <a:ext cx="10407519" cy="4446591"/>
        </p:xfrm>
        <a:graphic>
          <a:graphicData uri="http://schemas.openxmlformats.org/drawingml/2006/table">
            <a:tbl>
              <a:tblPr/>
              <a:tblGrid>
                <a:gridCol w="3469173">
                  <a:extLst>
                    <a:ext uri="{9D8B030D-6E8A-4147-A177-3AD203B41FA5}">
                      <a16:colId xmlns:a16="http://schemas.microsoft.com/office/drawing/2014/main" val="2259359341"/>
                    </a:ext>
                  </a:extLst>
                </a:gridCol>
                <a:gridCol w="3469173">
                  <a:extLst>
                    <a:ext uri="{9D8B030D-6E8A-4147-A177-3AD203B41FA5}">
                      <a16:colId xmlns:a16="http://schemas.microsoft.com/office/drawing/2014/main" val="2923966361"/>
                    </a:ext>
                  </a:extLst>
                </a:gridCol>
                <a:gridCol w="3469173">
                  <a:extLst>
                    <a:ext uri="{9D8B030D-6E8A-4147-A177-3AD203B41FA5}">
                      <a16:colId xmlns:a16="http://schemas.microsoft.com/office/drawing/2014/main" val="2543633731"/>
                    </a:ext>
                  </a:extLst>
                </a:gridCol>
              </a:tblGrid>
              <a:tr h="335592">
                <a:tc>
                  <a:txBody>
                    <a:bodyPr/>
                    <a:lstStyle/>
                    <a:p>
                      <a:pPr fontAlgn="b"/>
                      <a:r>
                        <a:rPr lang="de-CH" sz="1600" b="1" dirty="0" err="1">
                          <a:effectLst/>
                        </a:rPr>
                        <a:t>Metric</a:t>
                      </a:r>
                      <a:endParaRPr lang="de-CH" sz="1600" b="1" dirty="0">
                        <a:effectLst/>
                      </a:endParaRPr>
                    </a:p>
                  </a:txBody>
                  <a:tcPr marL="82101" marR="82101" marT="41050" marB="4105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lumMod val="75000"/>
                      </a:schemeClr>
                    </a:solidFill>
                  </a:tcPr>
                </a:tc>
                <a:tc>
                  <a:txBody>
                    <a:bodyPr/>
                    <a:lstStyle/>
                    <a:p>
                      <a:pPr algn="ctr" fontAlgn="b"/>
                      <a:r>
                        <a:rPr lang="de-CH" sz="1600" b="1" dirty="0" err="1">
                          <a:effectLst/>
                        </a:rPr>
                        <a:t>Smaller</a:t>
                      </a:r>
                      <a:r>
                        <a:rPr lang="de-CH" sz="1600" b="1" dirty="0">
                          <a:effectLst/>
                        </a:rPr>
                        <a:t> </a:t>
                      </a:r>
                      <a:r>
                        <a:rPr lang="de-CH" sz="1600" b="1" dirty="0" err="1">
                          <a:effectLst/>
                        </a:rPr>
                        <a:t>Subset</a:t>
                      </a:r>
                      <a:endParaRPr lang="de-CH" sz="1600" b="1" dirty="0">
                        <a:effectLst/>
                      </a:endParaRPr>
                    </a:p>
                  </a:txBody>
                  <a:tcPr marL="82101" marR="82101" marT="41050" marB="4105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lumMod val="75000"/>
                      </a:schemeClr>
                    </a:solidFill>
                  </a:tcPr>
                </a:tc>
                <a:tc>
                  <a:txBody>
                    <a:bodyPr/>
                    <a:lstStyle/>
                    <a:p>
                      <a:pPr algn="ctr" fontAlgn="b"/>
                      <a:r>
                        <a:rPr lang="de-CH" sz="1600" b="1" dirty="0">
                          <a:effectLst/>
                        </a:rPr>
                        <a:t>Larger </a:t>
                      </a:r>
                      <a:r>
                        <a:rPr lang="de-CH" sz="1600" b="1" dirty="0" err="1">
                          <a:effectLst/>
                        </a:rPr>
                        <a:t>Subset</a:t>
                      </a:r>
                      <a:endParaRPr lang="de-CH" sz="1600" b="1" dirty="0">
                        <a:effectLst/>
                      </a:endParaRPr>
                    </a:p>
                  </a:txBody>
                  <a:tcPr marL="82101" marR="82101" marT="41050" marB="4105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lumMod val="75000"/>
                      </a:schemeClr>
                    </a:solidFill>
                  </a:tcPr>
                </a:tc>
                <a:extLst>
                  <a:ext uri="{0D108BD9-81ED-4DB2-BD59-A6C34878D82A}">
                    <a16:rowId xmlns:a16="http://schemas.microsoft.com/office/drawing/2014/main" val="274020743"/>
                  </a:ext>
                </a:extLst>
              </a:tr>
              <a:tr h="335592">
                <a:tc>
                  <a:txBody>
                    <a:bodyPr/>
                    <a:lstStyle/>
                    <a:p>
                      <a:pPr fontAlgn="base"/>
                      <a:r>
                        <a:rPr lang="de-CH" sz="1600" b="1" dirty="0">
                          <a:effectLst/>
                        </a:rPr>
                        <a:t>Images</a:t>
                      </a:r>
                      <a:endParaRPr lang="de-CH" sz="1600" dirty="0">
                        <a:effectLst/>
                      </a:endParaRP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74</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577</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000662195"/>
                  </a:ext>
                </a:extLst>
              </a:tr>
              <a:tr h="335592">
                <a:tc>
                  <a:txBody>
                    <a:bodyPr/>
                    <a:lstStyle/>
                    <a:p>
                      <a:pPr fontAlgn="base"/>
                      <a:r>
                        <a:rPr lang="de-CH" sz="1600" b="1">
                          <a:effectLst/>
                        </a:rPr>
                        <a:t>Annotations</a:t>
                      </a:r>
                      <a:endParaRPr lang="de-CH" sz="1600">
                        <a:effectLst/>
                      </a:endParaRP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75</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3026</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4163637148"/>
                  </a:ext>
                </a:extLst>
              </a:tr>
              <a:tr h="587285">
                <a:tc>
                  <a:txBody>
                    <a:bodyPr/>
                    <a:lstStyle/>
                    <a:p>
                      <a:pPr fontAlgn="base"/>
                      <a:r>
                        <a:rPr lang="de-CH" sz="1600" b="1">
                          <a:effectLst/>
                        </a:rPr>
                        <a:t>Inference Time</a:t>
                      </a:r>
                      <a:r>
                        <a:rPr lang="de-CH" sz="1600">
                          <a:effectLst/>
                        </a:rPr>
                        <a:t> (per img)</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~0.047s</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~0.042s</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586499532"/>
                  </a:ext>
                </a:extLst>
              </a:tr>
              <a:tr h="587285">
                <a:tc>
                  <a:txBody>
                    <a:bodyPr/>
                    <a:lstStyle/>
                    <a:p>
                      <a:pPr fontAlgn="base"/>
                      <a:r>
                        <a:rPr lang="de-CH" sz="1600" b="1">
                          <a:effectLst/>
                        </a:rPr>
                        <a:t>AP (IoU=0.50:0.95)</a:t>
                      </a:r>
                      <a:endParaRPr lang="de-CH" sz="1600">
                        <a:effectLst/>
                      </a:endParaRP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66.66%</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40.50%</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008505122"/>
                  </a:ext>
                </a:extLst>
              </a:tr>
              <a:tr h="335592">
                <a:tc>
                  <a:txBody>
                    <a:bodyPr/>
                    <a:lstStyle/>
                    <a:p>
                      <a:pPr fontAlgn="base"/>
                      <a:r>
                        <a:rPr lang="de-CH" sz="1600" b="1">
                          <a:effectLst/>
                        </a:rPr>
                        <a:t>AP (IoU=0.50)</a:t>
                      </a:r>
                      <a:endParaRPr lang="de-CH" sz="1600">
                        <a:effectLst/>
                      </a:endParaRP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97.98%</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70.52%</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668400052"/>
                  </a:ext>
                </a:extLst>
              </a:tr>
              <a:tr h="335592">
                <a:tc>
                  <a:txBody>
                    <a:bodyPr/>
                    <a:lstStyle/>
                    <a:p>
                      <a:pPr fontAlgn="base"/>
                      <a:r>
                        <a:rPr lang="de-CH" sz="1600" b="1">
                          <a:effectLst/>
                        </a:rPr>
                        <a:t>AP (IoU=0.75)</a:t>
                      </a:r>
                      <a:endParaRPr lang="de-CH" sz="1600">
                        <a:effectLst/>
                      </a:endParaRP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82.38%</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43.03%</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616338992"/>
                  </a:ext>
                </a:extLst>
              </a:tr>
              <a:tr h="335592">
                <a:tc>
                  <a:txBody>
                    <a:bodyPr/>
                    <a:lstStyle/>
                    <a:p>
                      <a:pPr fontAlgn="base"/>
                      <a:r>
                        <a:rPr lang="de-CH" sz="1600" b="1">
                          <a:effectLst/>
                        </a:rPr>
                        <a:t>AP (Small Faces)</a:t>
                      </a:r>
                      <a:endParaRPr lang="de-CH" sz="1600">
                        <a:effectLst/>
                      </a:endParaRP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N/A</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19.37%</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537628124"/>
                  </a:ext>
                </a:extLst>
              </a:tr>
              <a:tr h="587285">
                <a:tc>
                  <a:txBody>
                    <a:bodyPr/>
                    <a:lstStyle/>
                    <a:p>
                      <a:pPr fontAlgn="base"/>
                      <a:r>
                        <a:rPr lang="de-CH" sz="1600" b="1">
                          <a:effectLst/>
                        </a:rPr>
                        <a:t>AP (Medium Faces)</a:t>
                      </a:r>
                      <a:endParaRPr lang="de-CH" sz="1600">
                        <a:effectLst/>
                      </a:endParaRP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N/A</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59.21%</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613045532"/>
                  </a:ext>
                </a:extLst>
              </a:tr>
              <a:tr h="335592">
                <a:tc>
                  <a:txBody>
                    <a:bodyPr/>
                    <a:lstStyle/>
                    <a:p>
                      <a:pPr fontAlgn="base"/>
                      <a:r>
                        <a:rPr lang="de-CH" sz="1600" b="1">
                          <a:effectLst/>
                        </a:rPr>
                        <a:t>AP (Large Faces)</a:t>
                      </a:r>
                      <a:endParaRPr lang="de-CH" sz="1600">
                        <a:effectLst/>
                      </a:endParaRP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66.66%</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62.05%</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650775289"/>
                  </a:ext>
                </a:extLst>
              </a:tr>
              <a:tr h="335592">
                <a:tc>
                  <a:txBody>
                    <a:bodyPr/>
                    <a:lstStyle/>
                    <a:p>
                      <a:pPr fontAlgn="base"/>
                      <a:r>
                        <a:rPr lang="de-CH" sz="1600" b="1">
                          <a:effectLst/>
                        </a:rPr>
                        <a:t>Recall (Top 100)</a:t>
                      </a:r>
                      <a:endParaRPr lang="de-CH" sz="1600">
                        <a:effectLst/>
                      </a:endParaRP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a:effectLst/>
                        </a:rPr>
                        <a:t>71.3%</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tc>
                  <a:txBody>
                    <a:bodyPr/>
                    <a:lstStyle/>
                    <a:p>
                      <a:pPr algn="ctr" fontAlgn="base"/>
                      <a:r>
                        <a:rPr lang="de-CH" sz="1600" dirty="0">
                          <a:effectLst/>
                        </a:rPr>
                        <a:t>46.5%</a:t>
                      </a:r>
                    </a:p>
                  </a:txBody>
                  <a:tcPr marL="82101" marR="82101" marT="41050" marB="4105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168055191"/>
                  </a:ext>
                </a:extLst>
              </a:tr>
            </a:tbl>
          </a:graphicData>
        </a:graphic>
      </p:graphicFrame>
    </p:spTree>
    <p:extLst>
      <p:ext uri="{BB962C8B-B14F-4D97-AF65-F5344CB8AC3E}">
        <p14:creationId xmlns:p14="http://schemas.microsoft.com/office/powerpoint/2010/main" val="26763607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982E5230-6A7A-D31E-789B-82C90FEBB38D}"/>
              </a:ext>
            </a:extLst>
          </p:cNvPr>
          <p:cNvSpPr>
            <a:spLocks noGrp="1"/>
          </p:cNvSpPr>
          <p:nvPr>
            <p:ph sz="quarter" idx="13"/>
          </p:nvPr>
        </p:nvSpPr>
        <p:spPr>
          <a:xfrm>
            <a:off x="636332" y="1303019"/>
            <a:ext cx="10979405" cy="4297681"/>
          </a:xfrm>
        </p:spPr>
        <p:txBody>
          <a:bodyPr>
            <a:normAutofit/>
          </a:bodyPr>
          <a:lstStyle/>
          <a:p>
            <a:r>
              <a:rPr lang="en-GB" sz="1800" b="1" dirty="0"/>
              <a:t>Overall Performance: </a:t>
            </a:r>
            <a:r>
              <a:rPr lang="en-GB" sz="1800" dirty="0"/>
              <a:t>Both subsets achieved decent Average Precision (AP) scores, especially at </a:t>
            </a:r>
            <a:r>
              <a:rPr lang="en-GB" sz="1800" dirty="0" err="1"/>
              <a:t>IoU</a:t>
            </a:r>
            <a:r>
              <a:rPr lang="en-GB" sz="1800" dirty="0"/>
              <a:t>=0.50, suggesting that the model is capable of detecting faces accurately in both scenarios.</a:t>
            </a:r>
          </a:p>
          <a:p>
            <a:r>
              <a:rPr lang="en-GB" sz="1800" b="1" dirty="0"/>
              <a:t>Comparison: </a:t>
            </a:r>
            <a:r>
              <a:rPr lang="en-GB" sz="1800" dirty="0"/>
              <a:t>As expected, the model performed better on the smaller subset than the larger one. This could be due to the reduced complexity and lesser variability in the smaller dataset.</a:t>
            </a:r>
          </a:p>
          <a:p>
            <a:r>
              <a:rPr lang="en-GB" sz="1800" b="1" dirty="0"/>
              <a:t>Object Size Sensitivity: </a:t>
            </a:r>
            <a:r>
              <a:rPr lang="en-GB" sz="1800" dirty="0"/>
              <a:t>The model seems more adept at detecting medium and large faces than smaller ones, as observed in the AP scores for different object sizes in the larger subset. This suggests potential areas of improvement, especially in enhancing detection accuracy for smaller faces.</a:t>
            </a:r>
          </a:p>
          <a:p>
            <a:r>
              <a:rPr lang="en-GB" sz="1800" b="1" dirty="0"/>
              <a:t>Recall: </a:t>
            </a:r>
            <a:r>
              <a:rPr lang="en-GB" sz="1800" dirty="0"/>
              <a:t>While the recall scores are not extremely high, they are still respectable. This suggests that while the model may miss some faces, the ones it does detect are accurately bounded.</a:t>
            </a:r>
          </a:p>
          <a:p>
            <a:endParaRPr lang="en-GB" dirty="0"/>
          </a:p>
        </p:txBody>
      </p:sp>
      <p:sp>
        <p:nvSpPr>
          <p:cNvPr id="3" name="Titel 2">
            <a:extLst>
              <a:ext uri="{FF2B5EF4-FFF2-40B4-BE49-F238E27FC236}">
                <a16:creationId xmlns:a16="http://schemas.microsoft.com/office/drawing/2014/main" id="{C58CBC2B-AABB-C256-D0D1-FE6B03B0F722}"/>
              </a:ext>
            </a:extLst>
          </p:cNvPr>
          <p:cNvSpPr>
            <a:spLocks noGrp="1"/>
          </p:cNvSpPr>
          <p:nvPr>
            <p:ph type="title"/>
          </p:nvPr>
        </p:nvSpPr>
        <p:spPr/>
        <p:txBody>
          <a:bodyPr/>
          <a:lstStyle/>
          <a:p>
            <a:r>
              <a:rPr lang="en-GB" dirty="0"/>
              <a:t>Results</a:t>
            </a:r>
          </a:p>
        </p:txBody>
      </p:sp>
    </p:spTree>
    <p:extLst>
      <p:ext uri="{BB962C8B-B14F-4D97-AF65-F5344CB8AC3E}">
        <p14:creationId xmlns:p14="http://schemas.microsoft.com/office/powerpoint/2010/main" val="39960949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13EA5882-C5AD-9FC2-5831-8D5640B22D70}"/>
              </a:ext>
            </a:extLst>
          </p:cNvPr>
          <p:cNvSpPr/>
          <p:nvPr/>
        </p:nvSpPr>
        <p:spPr>
          <a:xfrm>
            <a:off x="0" y="0"/>
            <a:ext cx="12192000" cy="6858000"/>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91343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3BD17-A7FE-4352-9D7A-10482C6865A6}"/>
              </a:ext>
            </a:extLst>
          </p:cNvPr>
          <p:cNvSpPr>
            <a:spLocks noGrp="1"/>
          </p:cNvSpPr>
          <p:nvPr>
            <p:ph type="title"/>
          </p:nvPr>
        </p:nvSpPr>
        <p:spPr>
          <a:xfrm>
            <a:off x="444500" y="412137"/>
            <a:ext cx="9146972" cy="640080"/>
          </a:xfrm>
        </p:spPr>
        <p:txBody>
          <a:bodyPr>
            <a:normAutofit/>
          </a:bodyPr>
          <a:lstStyle/>
          <a:p>
            <a:r>
              <a:rPr lang="en-GB" b="1" dirty="0"/>
              <a:t>Introduction</a:t>
            </a:r>
            <a:endParaRPr lang="en-US" b="1" dirty="0">
              <a:latin typeface="Segoe UI Semibold" panose="020B0502040204020203" pitchFamily="34" charset="0"/>
              <a:cs typeface="Segoe UI Semibold" panose="020B0502040204020203" pitchFamily="34" charset="0"/>
            </a:endParaRPr>
          </a:p>
        </p:txBody>
      </p:sp>
      <p:sp>
        <p:nvSpPr>
          <p:cNvPr id="3" name="Content Placeholder 2">
            <a:extLst>
              <a:ext uri="{FF2B5EF4-FFF2-40B4-BE49-F238E27FC236}">
                <a16:creationId xmlns:a16="http://schemas.microsoft.com/office/drawing/2014/main" id="{4B3C1D5B-11AC-48D7-B0A0-63BC88617D64}"/>
              </a:ext>
            </a:extLst>
          </p:cNvPr>
          <p:cNvSpPr>
            <a:spLocks noGrp="1"/>
          </p:cNvSpPr>
          <p:nvPr>
            <p:ph sz="quarter" idx="10"/>
          </p:nvPr>
        </p:nvSpPr>
        <p:spPr>
          <a:xfrm>
            <a:off x="444500" y="1509612"/>
            <a:ext cx="11489353" cy="3977640"/>
          </a:xfrm>
        </p:spPr>
        <p:txBody>
          <a:bodyPr>
            <a:noAutofit/>
          </a:bodyPr>
          <a:lstStyle/>
          <a:p>
            <a:pPr>
              <a:buFont typeface="Arial" panose="020B0604020202020204" pitchFamily="34" charset="0"/>
              <a:buChar char="•"/>
            </a:pPr>
            <a:r>
              <a:rPr lang="en-GB" sz="1800" b="1" dirty="0"/>
              <a:t>Definition of Image Style Transfer</a:t>
            </a:r>
            <a:r>
              <a:rPr lang="en-GB" sz="1800" dirty="0"/>
              <a:t>: Applying stylistic features of one image to the content of another.</a:t>
            </a:r>
          </a:p>
          <a:p>
            <a:pPr marL="0" indent="0">
              <a:buNone/>
            </a:pPr>
            <a:endParaRPr lang="en-GB" sz="1800" dirty="0"/>
          </a:p>
          <a:p>
            <a:pPr>
              <a:buFont typeface="Arial" panose="020B0604020202020204" pitchFamily="34" charset="0"/>
              <a:buChar char="•"/>
            </a:pPr>
            <a:r>
              <a:rPr lang="en-GB" sz="1800" b="1" dirty="0"/>
              <a:t>Importance in real-world applications</a:t>
            </a:r>
            <a:r>
              <a:rPr lang="en-GB" sz="1800" dirty="0"/>
              <a:t>: Used in digital art, video games, and medical imaging. Right now: </a:t>
            </a:r>
            <a:r>
              <a:rPr lang="en-GB" sz="1800" dirty="0" err="1"/>
              <a:t>Tiktok</a:t>
            </a:r>
            <a:r>
              <a:rPr lang="en-GB" sz="1800" dirty="0"/>
              <a:t> Trend Highschool Yearbook Photos. </a:t>
            </a:r>
          </a:p>
          <a:p>
            <a:pPr marL="0" indent="0">
              <a:buNone/>
            </a:pPr>
            <a:endParaRPr lang="en-GB" sz="1800" dirty="0"/>
          </a:p>
          <a:p>
            <a:pPr>
              <a:buFont typeface="Arial" panose="020B0604020202020204" pitchFamily="34" charset="0"/>
              <a:buChar char="•"/>
            </a:pPr>
            <a:r>
              <a:rPr lang="en-GB" sz="1800" b="1" dirty="0"/>
              <a:t>Technical challenges</a:t>
            </a:r>
            <a:r>
              <a:rPr lang="en-GB" sz="1800" dirty="0"/>
              <a:t>: Preserving content while altering style.</a:t>
            </a:r>
          </a:p>
          <a:p>
            <a:pPr marL="0" indent="0">
              <a:buNone/>
            </a:pPr>
            <a:endParaRPr lang="en-GB" sz="1800" dirty="0"/>
          </a:p>
          <a:p>
            <a:pPr>
              <a:buFont typeface="Arial" panose="020B0604020202020204" pitchFamily="34" charset="0"/>
              <a:buChar char="•"/>
            </a:pPr>
            <a:r>
              <a:rPr lang="en-GB" sz="1800" b="1" dirty="0"/>
              <a:t>Scope of this study</a:t>
            </a:r>
            <a:r>
              <a:rPr lang="en-GB" sz="1800" dirty="0"/>
              <a:t>: Comparative analysis of 4 prominent algorithms, namely, </a:t>
            </a:r>
            <a:r>
              <a:rPr lang="en-GB" sz="1800" dirty="0" err="1"/>
              <a:t>CycleGANS</a:t>
            </a:r>
            <a:r>
              <a:rPr lang="en-GB" sz="1800" dirty="0"/>
              <a:t>, ResNet-50, InceptionV3 and VGG-19.</a:t>
            </a:r>
          </a:p>
          <a:p>
            <a:pPr marL="0" indent="0">
              <a:spcAft>
                <a:spcPts val="1200"/>
              </a:spcAft>
              <a:buNone/>
            </a:pPr>
            <a:endParaRPr lang="en-US" sz="16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794322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74BC25-9EC6-DE98-AFB6-541B89BE4330}"/>
              </a:ext>
            </a:extLst>
          </p:cNvPr>
          <p:cNvSpPr>
            <a:spLocks noGrp="1"/>
          </p:cNvSpPr>
          <p:nvPr>
            <p:ph sz="quarter" idx="10"/>
          </p:nvPr>
        </p:nvSpPr>
        <p:spPr>
          <a:xfrm>
            <a:off x="444500" y="1460500"/>
            <a:ext cx="11498684" cy="3977640"/>
          </a:xfrm>
        </p:spPr>
        <p:txBody>
          <a:bodyPr>
            <a:normAutofit/>
          </a:bodyPr>
          <a:lstStyle/>
          <a:p>
            <a:pPr marL="0" indent="0">
              <a:buNone/>
            </a:pPr>
            <a:r>
              <a:rPr lang="en-GB" b="1" u="sng" dirty="0"/>
              <a:t>References</a:t>
            </a:r>
          </a:p>
          <a:p>
            <a:pPr marL="0" indent="0">
              <a:buNone/>
            </a:pPr>
            <a:r>
              <a:rPr lang="en-GB" dirty="0"/>
              <a:t>[1] Justin Johnson, Alexandre </a:t>
            </a:r>
            <a:r>
              <a:rPr lang="en-GB" dirty="0" err="1"/>
              <a:t>Alahi</a:t>
            </a:r>
            <a:r>
              <a:rPr lang="en-GB" dirty="0"/>
              <a:t>, and Fei-Fei Li. Perceptual losses for real-time style transfer and super-resolution. </a:t>
            </a:r>
            <a:r>
              <a:rPr lang="en-GB" dirty="0" err="1"/>
              <a:t>CoRR</a:t>
            </a:r>
            <a:r>
              <a:rPr lang="en-GB" dirty="0"/>
              <a:t>, abs/1603.08155, 2016. </a:t>
            </a:r>
          </a:p>
          <a:p>
            <a:pPr marL="0" indent="0">
              <a:buNone/>
            </a:pPr>
            <a:r>
              <a:rPr lang="en-GB" dirty="0"/>
              <a:t>[2] Jun-Yan Zhu, </a:t>
            </a:r>
            <a:r>
              <a:rPr lang="en-GB" dirty="0" err="1"/>
              <a:t>Taesung</a:t>
            </a:r>
            <a:r>
              <a:rPr lang="en-GB" dirty="0"/>
              <a:t> Park, Phillip Isola, and Alexei A. </a:t>
            </a:r>
            <a:r>
              <a:rPr lang="en-GB" dirty="0" err="1"/>
              <a:t>Efros</a:t>
            </a:r>
            <a:r>
              <a:rPr lang="en-GB" dirty="0"/>
              <a:t>. Unpaired image-to-image translation using cycle-consistent adversarial networks, 2020</a:t>
            </a:r>
          </a:p>
          <a:p>
            <a:pPr marL="0" indent="0">
              <a:buNone/>
            </a:pPr>
            <a:r>
              <a:rPr lang="en-GB" dirty="0"/>
              <a:t>[3] Karen Simonyan and Andrew Zisserman. Very deep convolutional networks for large-scale image recognition. </a:t>
            </a:r>
            <a:r>
              <a:rPr lang="en-GB" dirty="0" err="1"/>
              <a:t>CoRR</a:t>
            </a:r>
            <a:r>
              <a:rPr lang="en-GB" dirty="0"/>
              <a:t>, abs/1409.1556, 2014.</a:t>
            </a:r>
          </a:p>
          <a:p>
            <a:pPr marL="0" indent="0">
              <a:buNone/>
            </a:pPr>
            <a:r>
              <a:rPr lang="en-GB" dirty="0"/>
              <a:t>[4] Leon A. </a:t>
            </a:r>
            <a:r>
              <a:rPr lang="en-GB" dirty="0" err="1"/>
              <a:t>Gatys</a:t>
            </a:r>
            <a:r>
              <a:rPr lang="en-GB" dirty="0"/>
              <a:t>, Alexander S. Ecker, and Matthias </a:t>
            </a:r>
            <a:r>
              <a:rPr lang="en-GB" dirty="0" err="1"/>
              <a:t>Bethge</a:t>
            </a:r>
            <a:r>
              <a:rPr lang="en-GB" dirty="0"/>
              <a:t>. A neural algorithm of artistic style. </a:t>
            </a:r>
            <a:r>
              <a:rPr lang="en-GB" dirty="0" err="1"/>
              <a:t>CoRR</a:t>
            </a:r>
            <a:r>
              <a:rPr lang="en-GB" dirty="0"/>
              <a:t>, abs/1508.06576, 2015.</a:t>
            </a:r>
          </a:p>
          <a:p>
            <a:pPr marL="0" indent="0">
              <a:buNone/>
            </a:pPr>
            <a:r>
              <a:rPr lang="en-GB" dirty="0"/>
              <a:t>[5] Michael </a:t>
            </a:r>
            <a:r>
              <a:rPr lang="en-GB" dirty="0" err="1"/>
              <a:t>Tschannen</a:t>
            </a:r>
            <a:r>
              <a:rPr lang="en-GB" dirty="0"/>
              <a:t>, Olivier </a:t>
            </a:r>
            <a:r>
              <a:rPr lang="en-GB" dirty="0" err="1"/>
              <a:t>Bachem</a:t>
            </a:r>
            <a:r>
              <a:rPr lang="en-GB" dirty="0"/>
              <a:t>, and Mario </a:t>
            </a:r>
            <a:r>
              <a:rPr lang="en-GB" dirty="0" err="1"/>
              <a:t>Lucic</a:t>
            </a:r>
            <a:r>
              <a:rPr lang="en-GB" dirty="0"/>
              <a:t>. Recent advances in autoencoder-based representation learning. </a:t>
            </a:r>
            <a:r>
              <a:rPr lang="en-GB" dirty="0" err="1"/>
              <a:t>arXiv</a:t>
            </a:r>
            <a:r>
              <a:rPr lang="en-GB" dirty="0"/>
              <a:t> preprint arXiv:1812.05069, 2018. </a:t>
            </a:r>
          </a:p>
          <a:p>
            <a:pPr marL="0" indent="0">
              <a:buNone/>
            </a:pPr>
            <a:r>
              <a:rPr lang="en-GB" dirty="0"/>
              <a:t>[6] </a:t>
            </a:r>
            <a:r>
              <a:rPr lang="en-GB" dirty="0" err="1"/>
              <a:t>Susant</a:t>
            </a:r>
            <a:r>
              <a:rPr lang="en-GB" dirty="0"/>
              <a:t> </a:t>
            </a:r>
            <a:r>
              <a:rPr lang="en-GB" dirty="0" err="1"/>
              <a:t>Achary</a:t>
            </a:r>
            <a:r>
              <a:rPr lang="en-GB" dirty="0"/>
              <a:t>. </a:t>
            </a:r>
            <a:r>
              <a:rPr lang="en-GB" dirty="0">
                <a:hlinkClick r:id="rId2"/>
              </a:rPr>
              <a:t>https://medium.com/analytics-vidhya/detectron2-by-facebook-ai-research-is-here-b666987ad8b8</a:t>
            </a:r>
            <a:endParaRPr lang="en-GB" dirty="0"/>
          </a:p>
          <a:p>
            <a:pPr marL="0" indent="0">
              <a:buNone/>
            </a:pPr>
            <a:r>
              <a:rPr lang="en-GB" dirty="0"/>
              <a:t>[7] </a:t>
            </a:r>
            <a:r>
              <a:rPr lang="en-GB" dirty="0">
                <a:hlinkClick r:id="rId3"/>
              </a:rPr>
              <a:t>https://detectron2.readthedocs.io/en/v0.4.1/_modules/detectron2/modeling/backbone/resnet.html</a:t>
            </a:r>
            <a:endParaRPr lang="en-GB" dirty="0"/>
          </a:p>
          <a:p>
            <a:pPr marL="0" indent="0">
              <a:buNone/>
            </a:pPr>
            <a:r>
              <a:rPr lang="en-GB" dirty="0"/>
              <a:t>[8] </a:t>
            </a:r>
            <a:r>
              <a:rPr lang="en-GB" dirty="0" err="1"/>
              <a:t>Hiroto</a:t>
            </a:r>
            <a:r>
              <a:rPr lang="en-GB" dirty="0"/>
              <a:t> Honda. https://</a:t>
            </a:r>
            <a:r>
              <a:rPr lang="en-GB" dirty="0" err="1"/>
              <a:t>medium.com</a:t>
            </a:r>
            <a:r>
              <a:rPr lang="en-GB" dirty="0"/>
              <a:t>/@</a:t>
            </a:r>
            <a:r>
              <a:rPr lang="en-GB" dirty="0" err="1"/>
              <a:t>hirotoschwert</a:t>
            </a:r>
            <a:r>
              <a:rPr lang="en-GB" dirty="0"/>
              <a:t>/digging-into-detectron-2-part-2-dd6e8b0526e</a:t>
            </a:r>
          </a:p>
        </p:txBody>
      </p:sp>
      <p:sp>
        <p:nvSpPr>
          <p:cNvPr id="3" name="Title 2">
            <a:extLst>
              <a:ext uri="{FF2B5EF4-FFF2-40B4-BE49-F238E27FC236}">
                <a16:creationId xmlns:a16="http://schemas.microsoft.com/office/drawing/2014/main" id="{2850F5AE-7276-AC47-E191-5284B084F8EA}"/>
              </a:ext>
            </a:extLst>
          </p:cNvPr>
          <p:cNvSpPr>
            <a:spLocks noGrp="1"/>
          </p:cNvSpPr>
          <p:nvPr>
            <p:ph type="title"/>
          </p:nvPr>
        </p:nvSpPr>
        <p:spPr/>
        <p:txBody>
          <a:bodyPr/>
          <a:lstStyle/>
          <a:p>
            <a:r>
              <a:rPr lang="en-GB" dirty="0"/>
              <a:t>Citations</a:t>
            </a:r>
            <a:endParaRPr lang="en-CH" dirty="0"/>
          </a:p>
        </p:txBody>
      </p:sp>
    </p:spTree>
    <p:extLst>
      <p:ext uri="{BB962C8B-B14F-4D97-AF65-F5344CB8AC3E}">
        <p14:creationId xmlns:p14="http://schemas.microsoft.com/office/powerpoint/2010/main" val="2203756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CC7E81-58C3-4E5D-9F0B-DCCBE4986CB1}"/>
              </a:ext>
            </a:extLst>
          </p:cNvPr>
          <p:cNvSpPr>
            <a:spLocks noGrp="1"/>
          </p:cNvSpPr>
          <p:nvPr>
            <p:ph type="title"/>
          </p:nvPr>
        </p:nvSpPr>
        <p:spPr/>
        <p:txBody>
          <a:bodyPr/>
          <a:lstStyle/>
          <a:p>
            <a:r>
              <a:rPr lang="en-GB" dirty="0"/>
              <a:t>THE END</a:t>
            </a:r>
            <a:endParaRPr lang="en-CH" dirty="0"/>
          </a:p>
        </p:txBody>
      </p:sp>
      <p:pic>
        <p:nvPicPr>
          <p:cNvPr id="6" name="Picture 5">
            <a:extLst>
              <a:ext uri="{FF2B5EF4-FFF2-40B4-BE49-F238E27FC236}">
                <a16:creationId xmlns:a16="http://schemas.microsoft.com/office/drawing/2014/main" id="{A0F19B9A-63D1-E4FF-FFAA-EA62D0CE9C24}"/>
              </a:ext>
            </a:extLst>
          </p:cNvPr>
          <p:cNvPicPr>
            <a:picLocks noChangeAspect="1"/>
          </p:cNvPicPr>
          <p:nvPr/>
        </p:nvPicPr>
        <p:blipFill>
          <a:blip r:embed="rId2"/>
          <a:stretch>
            <a:fillRect/>
          </a:stretch>
        </p:blipFill>
        <p:spPr>
          <a:xfrm>
            <a:off x="3240201" y="2468759"/>
            <a:ext cx="4701947" cy="2796782"/>
          </a:xfrm>
          <a:prstGeom prst="rect">
            <a:avLst/>
          </a:prstGeom>
        </p:spPr>
      </p:pic>
    </p:spTree>
    <p:extLst>
      <p:ext uri="{BB962C8B-B14F-4D97-AF65-F5344CB8AC3E}">
        <p14:creationId xmlns:p14="http://schemas.microsoft.com/office/powerpoint/2010/main" val="30804536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E19FF-DAD9-4AB4-9D83-993EE9FE6846}"/>
              </a:ext>
            </a:extLst>
          </p:cNvPr>
          <p:cNvSpPr>
            <a:spLocks noGrp="1"/>
          </p:cNvSpPr>
          <p:nvPr>
            <p:ph type="title"/>
          </p:nvPr>
        </p:nvSpPr>
        <p:spPr>
          <a:xfrm>
            <a:off x="444500" y="412137"/>
            <a:ext cx="9146972" cy="640080"/>
          </a:xfrm>
        </p:spPr>
        <p:txBody>
          <a:bodyPr>
            <a:normAutofit/>
          </a:bodyPr>
          <a:lstStyle/>
          <a:p>
            <a:r>
              <a:rPr lang="en-GB" b="1" dirty="0"/>
              <a:t>Research Question</a:t>
            </a:r>
          </a:p>
        </p:txBody>
      </p:sp>
      <p:grpSp>
        <p:nvGrpSpPr>
          <p:cNvPr id="3" name="Gruppieren 2">
            <a:extLst>
              <a:ext uri="{FF2B5EF4-FFF2-40B4-BE49-F238E27FC236}">
                <a16:creationId xmlns:a16="http://schemas.microsoft.com/office/drawing/2014/main" id="{1290DEEA-CDD1-AA4E-AE60-ED84BABA5D31}"/>
              </a:ext>
            </a:extLst>
          </p:cNvPr>
          <p:cNvGrpSpPr/>
          <p:nvPr/>
        </p:nvGrpSpPr>
        <p:grpSpPr>
          <a:xfrm>
            <a:off x="643842" y="2685239"/>
            <a:ext cx="2321563" cy="1300940"/>
            <a:chOff x="529542" y="2253936"/>
            <a:chExt cx="2321563" cy="1300940"/>
          </a:xfrm>
        </p:grpSpPr>
        <p:sp>
          <p:nvSpPr>
            <p:cNvPr id="40" name="Oval 39" descr="Small circle">
              <a:extLst>
                <a:ext uri="{FF2B5EF4-FFF2-40B4-BE49-F238E27FC236}">
                  <a16:creationId xmlns:a16="http://schemas.microsoft.com/office/drawing/2014/main" id="{0C3A28BB-9675-8648-9563-A663628F48F5}"/>
                </a:ext>
              </a:extLst>
            </p:cNvPr>
            <p:cNvSpPr>
              <a:spLocks noChangeAspect="1"/>
            </p:cNvSpPr>
            <p:nvPr/>
          </p:nvSpPr>
          <p:spPr bwMode="blackWhite">
            <a:xfrm>
              <a:off x="1039854" y="2253936"/>
              <a:ext cx="1300940" cy="13009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descr="Number 1">
              <a:extLst>
                <a:ext uri="{FF2B5EF4-FFF2-40B4-BE49-F238E27FC236}">
                  <a16:creationId xmlns:a16="http://schemas.microsoft.com/office/drawing/2014/main" id="{516D502C-EEB8-7641-9141-D6049BAE3252}"/>
                </a:ext>
              </a:extLst>
            </p:cNvPr>
            <p:cNvSpPr txBox="1">
              <a:spLocks noChangeAspect="1"/>
            </p:cNvSpPr>
            <p:nvPr/>
          </p:nvSpPr>
          <p:spPr bwMode="blackWhite">
            <a:xfrm>
              <a:off x="529542" y="2584366"/>
              <a:ext cx="2321563" cy="640080"/>
            </a:xfrm>
            <a:prstGeom prst="rect">
              <a:avLst/>
            </a:prstGeom>
            <a:noFill/>
          </p:spPr>
          <p:txBody>
            <a:bodyPr wrap="square" rtlCol="0">
              <a:spAutoFit/>
            </a:bodyPr>
            <a:lstStyle/>
            <a:p>
              <a:pPr algn="ctr"/>
              <a:r>
                <a:rPr lang="en-US" sz="3600" dirty="0">
                  <a:solidFill>
                    <a:schemeClr val="bg1"/>
                  </a:solidFill>
                  <a:cs typeface="Segoe UI Semibold" panose="020B0702040204020203" pitchFamily="34" charset="0"/>
                </a:rPr>
                <a:t>1</a:t>
              </a:r>
              <a:endParaRPr lang="en-US" dirty="0">
                <a:solidFill>
                  <a:schemeClr val="bg1"/>
                </a:solidFill>
                <a:cs typeface="Segoe UI Semibold" panose="020B0702040204020203" pitchFamily="34" charset="0"/>
              </a:endParaRPr>
            </a:p>
          </p:txBody>
        </p:sp>
      </p:grpSp>
      <p:sp>
        <p:nvSpPr>
          <p:cNvPr id="51" name="Content Placeholder 7">
            <a:extLst>
              <a:ext uri="{FF2B5EF4-FFF2-40B4-BE49-F238E27FC236}">
                <a16:creationId xmlns:a16="http://schemas.microsoft.com/office/drawing/2014/main" id="{A6D40621-9F60-B248-A84C-7DCBF898D4DB}"/>
              </a:ext>
            </a:extLst>
          </p:cNvPr>
          <p:cNvSpPr txBox="1">
            <a:spLocks/>
          </p:cNvSpPr>
          <p:nvPr/>
        </p:nvSpPr>
        <p:spPr>
          <a:xfrm>
            <a:off x="1039854" y="1509612"/>
            <a:ext cx="4380515" cy="3652194"/>
          </a:xfrm>
          <a:prstGeom prst="rect">
            <a:avLst/>
          </a:prstGeom>
        </p:spPr>
        <p:txBody>
          <a:bodyPr vert="horz" lIns="91440" tIns="45720" rIns="91440" bIns="45720" rtlCol="0">
            <a:normAutofit/>
          </a:bodyPr>
          <a:lstStyle>
            <a:lvl1pPr marL="228598" indent="-228598" algn="l" defTabSz="914391" rtl="0" eaLnBrk="1" latinLnBrk="0" hangingPunct="1">
              <a:lnSpc>
                <a:spcPct val="100000"/>
              </a:lnSpc>
              <a:spcBef>
                <a:spcPts val="10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1pPr>
            <a:lvl2pPr marL="685793"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2pPr>
            <a:lvl3pPr marL="1142989"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3pPr>
            <a:lvl4pPr marL="1600185"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4pPr>
            <a:lvl5pPr marL="2057380" indent="-228598" algn="l" defTabSz="914391" rtl="0" eaLnBrk="1" latinLnBrk="0" hangingPunct="1">
              <a:lnSpc>
                <a:spcPct val="100000"/>
              </a:lnSpc>
              <a:spcBef>
                <a:spcPts val="500"/>
              </a:spcBef>
              <a:buFont typeface="Arial" panose="020B0604020202020204" pitchFamily="34" charset="0"/>
              <a:buChar char="•"/>
              <a:defRPr lang="en-US" sz="1400" kern="1200">
                <a:solidFill>
                  <a:schemeClr val="tx1">
                    <a:lumMod val="75000"/>
                    <a:lumOff val="25000"/>
                  </a:schemeClr>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1200"/>
              </a:spcAft>
              <a:buNone/>
            </a:pPr>
            <a:endParaRPr lang="en-US" sz="1600" dirty="0">
              <a:solidFill>
                <a:schemeClr val="tx1"/>
              </a:solidFill>
            </a:endParaRPr>
          </a:p>
        </p:txBody>
      </p:sp>
      <p:sp>
        <p:nvSpPr>
          <p:cNvPr id="4" name="TextBox 6">
            <a:extLst>
              <a:ext uri="{FF2B5EF4-FFF2-40B4-BE49-F238E27FC236}">
                <a16:creationId xmlns:a16="http://schemas.microsoft.com/office/drawing/2014/main" id="{6BE03EFE-B465-254B-ACBF-EBF87D610F69}"/>
              </a:ext>
            </a:extLst>
          </p:cNvPr>
          <p:cNvSpPr txBox="1"/>
          <p:nvPr/>
        </p:nvSpPr>
        <p:spPr>
          <a:xfrm>
            <a:off x="2696626" y="2595581"/>
            <a:ext cx="8133299" cy="1477328"/>
          </a:xfrm>
          <a:prstGeom prst="rect">
            <a:avLst/>
          </a:prstGeom>
          <a:noFill/>
        </p:spPr>
        <p:txBody>
          <a:bodyPr wrap="square">
            <a:spAutoFit/>
          </a:bodyPr>
          <a:lstStyle/>
          <a:p>
            <a:r>
              <a:rPr lang="en-US" dirty="0">
                <a:effectLst/>
                <a:latin typeface="Söhne"/>
              </a:rPr>
              <a:t>How can we comprehensively </a:t>
            </a:r>
            <a:r>
              <a:rPr lang="en-US" b="1" dirty="0">
                <a:effectLst/>
                <a:latin typeface="Söhne"/>
              </a:rPr>
              <a:t>assess</a:t>
            </a:r>
            <a:r>
              <a:rPr lang="en-US" dirty="0">
                <a:effectLst/>
                <a:latin typeface="Söhne"/>
              </a:rPr>
              <a:t> and </a:t>
            </a:r>
            <a:r>
              <a:rPr lang="en-US" b="1" dirty="0">
                <a:effectLst/>
                <a:latin typeface="Söhne"/>
              </a:rPr>
              <a:t>compare</a:t>
            </a:r>
            <a:r>
              <a:rPr lang="en-US" dirty="0">
                <a:effectLst/>
                <a:latin typeface="Söhne"/>
              </a:rPr>
              <a:t> the </a:t>
            </a:r>
            <a:r>
              <a:rPr lang="en-US" b="1" dirty="0">
                <a:effectLst/>
                <a:latin typeface="Söhne"/>
              </a:rPr>
              <a:t>effectiveness</a:t>
            </a:r>
            <a:r>
              <a:rPr lang="en-US" dirty="0">
                <a:effectLst/>
                <a:latin typeface="Söhne"/>
              </a:rPr>
              <a:t> of </a:t>
            </a:r>
            <a:r>
              <a:rPr lang="en-US" b="1" dirty="0" err="1">
                <a:effectLst/>
                <a:latin typeface="Söhne"/>
              </a:rPr>
              <a:t>CycleGANs</a:t>
            </a:r>
            <a:r>
              <a:rPr lang="en-US" dirty="0">
                <a:effectLst/>
                <a:latin typeface="Söhne"/>
              </a:rPr>
              <a:t>, </a:t>
            </a:r>
            <a:r>
              <a:rPr lang="en-US" b="1" dirty="0">
                <a:effectLst/>
                <a:latin typeface="Söhne"/>
              </a:rPr>
              <a:t>ResNet-50</a:t>
            </a:r>
            <a:r>
              <a:rPr lang="en-US" dirty="0">
                <a:effectLst/>
                <a:latin typeface="Söhne"/>
              </a:rPr>
              <a:t>, </a:t>
            </a:r>
            <a:r>
              <a:rPr lang="en-US" b="1" dirty="0">
                <a:effectLst/>
                <a:latin typeface="Söhne"/>
              </a:rPr>
              <a:t>InceptionV3</a:t>
            </a:r>
            <a:r>
              <a:rPr lang="en-US" dirty="0">
                <a:effectLst/>
                <a:latin typeface="Söhne"/>
              </a:rPr>
              <a:t>, and </a:t>
            </a:r>
            <a:r>
              <a:rPr lang="en-US" b="1" dirty="0">
                <a:effectLst/>
                <a:latin typeface="Söhne"/>
              </a:rPr>
              <a:t>VGG-19</a:t>
            </a:r>
            <a:r>
              <a:rPr lang="en-US" dirty="0">
                <a:effectLst/>
                <a:latin typeface="Söhne"/>
              </a:rPr>
              <a:t> in </a:t>
            </a:r>
            <a:r>
              <a:rPr lang="en-US" b="1" dirty="0">
                <a:effectLst/>
                <a:latin typeface="Söhne"/>
              </a:rPr>
              <a:t>image style transfer</a:t>
            </a:r>
            <a:r>
              <a:rPr lang="en-US" dirty="0">
                <a:effectLst/>
                <a:latin typeface="Söhne"/>
              </a:rPr>
              <a:t>, considering both image quality and processing speed, and subsequently, which </a:t>
            </a:r>
            <a:r>
              <a:rPr lang="en-US" b="1" dirty="0">
                <a:effectLst/>
                <a:latin typeface="Söhne"/>
              </a:rPr>
              <a:t>optimization</a:t>
            </a:r>
            <a:r>
              <a:rPr lang="en-US" dirty="0">
                <a:effectLst/>
                <a:latin typeface="Söhne"/>
              </a:rPr>
              <a:t> parameters and deep learning architecture emerge as the most </a:t>
            </a:r>
            <a:r>
              <a:rPr lang="en-US" b="1" dirty="0">
                <a:effectLst/>
                <a:latin typeface="Söhne"/>
              </a:rPr>
              <a:t>suitable</a:t>
            </a:r>
            <a:r>
              <a:rPr lang="en-US" dirty="0">
                <a:effectLst/>
                <a:latin typeface="Söhne"/>
              </a:rPr>
              <a:t> for achieving superior results in this domain?</a:t>
            </a:r>
            <a:endParaRPr lang="en-US" dirty="0"/>
          </a:p>
        </p:txBody>
      </p:sp>
    </p:spTree>
    <p:extLst>
      <p:ext uri="{BB962C8B-B14F-4D97-AF65-F5344CB8AC3E}">
        <p14:creationId xmlns:p14="http://schemas.microsoft.com/office/powerpoint/2010/main" val="3513312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E19FF-DAD9-4AB4-9D83-993EE9FE6846}"/>
              </a:ext>
            </a:extLst>
          </p:cNvPr>
          <p:cNvSpPr>
            <a:spLocks noGrp="1"/>
          </p:cNvSpPr>
          <p:nvPr>
            <p:ph type="title"/>
          </p:nvPr>
        </p:nvSpPr>
        <p:spPr>
          <a:xfrm>
            <a:off x="444500" y="412137"/>
            <a:ext cx="9146972" cy="640080"/>
          </a:xfrm>
        </p:spPr>
        <p:txBody>
          <a:bodyPr>
            <a:normAutofit/>
          </a:bodyPr>
          <a:lstStyle/>
          <a:p>
            <a:r>
              <a:rPr lang="en-GB" b="1" dirty="0"/>
              <a:t>Research Objectives</a:t>
            </a:r>
          </a:p>
        </p:txBody>
      </p:sp>
      <p:sp>
        <p:nvSpPr>
          <p:cNvPr id="40" name="Oval 39" descr="Small circle">
            <a:extLst>
              <a:ext uri="{FF2B5EF4-FFF2-40B4-BE49-F238E27FC236}">
                <a16:creationId xmlns:a16="http://schemas.microsoft.com/office/drawing/2014/main" id="{0C3A28BB-9675-8648-9563-A663628F48F5}"/>
              </a:ext>
            </a:extLst>
          </p:cNvPr>
          <p:cNvSpPr>
            <a:spLocks noChangeAspect="1"/>
          </p:cNvSpPr>
          <p:nvPr/>
        </p:nvSpPr>
        <p:spPr bwMode="blackWhite">
          <a:xfrm>
            <a:off x="647156" y="1531931"/>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descr="Number 1">
            <a:extLst>
              <a:ext uri="{FF2B5EF4-FFF2-40B4-BE49-F238E27FC236}">
                <a16:creationId xmlns:a16="http://schemas.microsoft.com/office/drawing/2014/main" id="{516D502C-EEB8-7641-9141-D6049BAE3252}"/>
              </a:ext>
            </a:extLst>
          </p:cNvPr>
          <p:cNvSpPr txBox="1">
            <a:spLocks noChangeAspect="1"/>
          </p:cNvSpPr>
          <p:nvPr/>
        </p:nvSpPr>
        <p:spPr bwMode="blackWhite">
          <a:xfrm>
            <a:off x="572528" y="1526246"/>
            <a:ext cx="595336" cy="369332"/>
          </a:xfrm>
          <a:prstGeom prst="rect">
            <a:avLst/>
          </a:prstGeom>
          <a:noFill/>
        </p:spPr>
        <p:txBody>
          <a:bodyPr wrap="square" rtlCol="0">
            <a:spAutoFit/>
          </a:bodyPr>
          <a:lstStyle/>
          <a:p>
            <a:pPr algn="ctr"/>
            <a:r>
              <a:rPr lang="en-US" dirty="0">
                <a:solidFill>
                  <a:schemeClr val="bg1"/>
                </a:solidFill>
                <a:cs typeface="Segoe UI Semibold" panose="020B0702040204020203" pitchFamily="34" charset="0"/>
              </a:rPr>
              <a:t>1</a:t>
            </a:r>
          </a:p>
        </p:txBody>
      </p:sp>
      <p:sp>
        <p:nvSpPr>
          <p:cNvPr id="43" name="Oval 42" descr="Small circle">
            <a:extLst>
              <a:ext uri="{FF2B5EF4-FFF2-40B4-BE49-F238E27FC236}">
                <a16:creationId xmlns:a16="http://schemas.microsoft.com/office/drawing/2014/main" id="{E3BF4CBA-96D8-844A-846E-482C93C4A9BA}"/>
              </a:ext>
            </a:extLst>
          </p:cNvPr>
          <p:cNvSpPr>
            <a:spLocks noChangeAspect="1"/>
          </p:cNvSpPr>
          <p:nvPr/>
        </p:nvSpPr>
        <p:spPr bwMode="blackWhite">
          <a:xfrm>
            <a:off x="642132" y="2804558"/>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Box 43" descr="Number 2">
            <a:extLst>
              <a:ext uri="{FF2B5EF4-FFF2-40B4-BE49-F238E27FC236}">
                <a16:creationId xmlns:a16="http://schemas.microsoft.com/office/drawing/2014/main" id="{4EE65486-1766-B74A-9043-DE141DDF4363}"/>
              </a:ext>
            </a:extLst>
          </p:cNvPr>
          <p:cNvSpPr txBox="1">
            <a:spLocks noChangeAspect="1"/>
          </p:cNvSpPr>
          <p:nvPr/>
        </p:nvSpPr>
        <p:spPr bwMode="blackWhite">
          <a:xfrm>
            <a:off x="616237" y="2804558"/>
            <a:ext cx="493917" cy="369332"/>
          </a:xfrm>
          <a:prstGeom prst="rect">
            <a:avLst/>
          </a:prstGeom>
          <a:noFill/>
        </p:spPr>
        <p:txBody>
          <a:bodyPr wrap="square" rtlCol="0">
            <a:spAutoFit/>
          </a:bodyPr>
          <a:lstStyle/>
          <a:p>
            <a:pPr algn="ctr"/>
            <a:r>
              <a:rPr lang="en-US" dirty="0">
                <a:solidFill>
                  <a:schemeClr val="bg1"/>
                </a:solidFill>
                <a:cs typeface="Segoe UI Semibold" panose="020B0702040204020203" pitchFamily="34" charset="0"/>
              </a:rPr>
              <a:t>2</a:t>
            </a:r>
          </a:p>
        </p:txBody>
      </p:sp>
      <p:sp>
        <p:nvSpPr>
          <p:cNvPr id="45" name="Oval 44" descr="Small circle">
            <a:extLst>
              <a:ext uri="{FF2B5EF4-FFF2-40B4-BE49-F238E27FC236}">
                <a16:creationId xmlns:a16="http://schemas.microsoft.com/office/drawing/2014/main" id="{7BB2B4E3-317E-FC4B-B166-28E804B11BF6}"/>
              </a:ext>
            </a:extLst>
          </p:cNvPr>
          <p:cNvSpPr>
            <a:spLocks noChangeAspect="1"/>
          </p:cNvSpPr>
          <p:nvPr/>
        </p:nvSpPr>
        <p:spPr bwMode="blackWhite">
          <a:xfrm>
            <a:off x="678352" y="3902351"/>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TextBox 46" descr="Number 3">
            <a:extLst>
              <a:ext uri="{FF2B5EF4-FFF2-40B4-BE49-F238E27FC236}">
                <a16:creationId xmlns:a16="http://schemas.microsoft.com/office/drawing/2014/main" id="{04248951-1086-2B45-ACBA-B055B8A9B128}"/>
              </a:ext>
            </a:extLst>
          </p:cNvPr>
          <p:cNvSpPr txBox="1">
            <a:spLocks noChangeAspect="1"/>
          </p:cNvSpPr>
          <p:nvPr/>
        </p:nvSpPr>
        <p:spPr bwMode="blackWhite">
          <a:xfrm>
            <a:off x="592066" y="3922604"/>
            <a:ext cx="558179" cy="369332"/>
          </a:xfrm>
          <a:prstGeom prst="rect">
            <a:avLst/>
          </a:prstGeom>
          <a:noFill/>
        </p:spPr>
        <p:txBody>
          <a:bodyPr wrap="square" rtlCol="0">
            <a:spAutoFit/>
          </a:bodyPr>
          <a:lstStyle/>
          <a:p>
            <a:pPr algn="ctr"/>
            <a:r>
              <a:rPr lang="en-US" dirty="0">
                <a:solidFill>
                  <a:schemeClr val="bg1"/>
                </a:solidFill>
                <a:cs typeface="Segoe UI Semibold" panose="020B0702040204020203" pitchFamily="34" charset="0"/>
              </a:rPr>
              <a:t>3</a:t>
            </a:r>
          </a:p>
        </p:txBody>
      </p:sp>
      <p:sp>
        <p:nvSpPr>
          <p:cNvPr id="51" name="Content Placeholder 7">
            <a:extLst>
              <a:ext uri="{FF2B5EF4-FFF2-40B4-BE49-F238E27FC236}">
                <a16:creationId xmlns:a16="http://schemas.microsoft.com/office/drawing/2014/main" id="{A6D40621-9F60-B248-A84C-7DCBF898D4DB}"/>
              </a:ext>
            </a:extLst>
          </p:cNvPr>
          <p:cNvSpPr txBox="1">
            <a:spLocks/>
          </p:cNvSpPr>
          <p:nvPr/>
        </p:nvSpPr>
        <p:spPr>
          <a:xfrm>
            <a:off x="1039854" y="1509612"/>
            <a:ext cx="4380515" cy="3652194"/>
          </a:xfrm>
          <a:prstGeom prst="rect">
            <a:avLst/>
          </a:prstGeom>
        </p:spPr>
        <p:txBody>
          <a:bodyPr vert="horz" lIns="91440" tIns="45720" rIns="91440" bIns="45720" rtlCol="0">
            <a:normAutofit/>
          </a:bodyPr>
          <a:lstStyle>
            <a:lvl1pPr marL="228598" indent="-228598" algn="l" defTabSz="914391" rtl="0" eaLnBrk="1" latinLnBrk="0" hangingPunct="1">
              <a:lnSpc>
                <a:spcPct val="100000"/>
              </a:lnSpc>
              <a:spcBef>
                <a:spcPts val="10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1pPr>
            <a:lvl2pPr marL="685793"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2pPr>
            <a:lvl3pPr marL="1142989"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3pPr>
            <a:lvl4pPr marL="1600185" indent="-228598" algn="l" defTabSz="914391" rtl="0" eaLnBrk="1" latinLnBrk="0" hangingPunct="1">
              <a:lnSpc>
                <a:spcPct val="100000"/>
              </a:lnSpc>
              <a:spcBef>
                <a:spcPts val="500"/>
              </a:spcBef>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4pPr>
            <a:lvl5pPr marL="2057380" indent="-228598" algn="l" defTabSz="914391" rtl="0" eaLnBrk="1" latinLnBrk="0" hangingPunct="1">
              <a:lnSpc>
                <a:spcPct val="100000"/>
              </a:lnSpc>
              <a:spcBef>
                <a:spcPts val="500"/>
              </a:spcBef>
              <a:buFont typeface="Arial" panose="020B0604020202020204" pitchFamily="34" charset="0"/>
              <a:buChar char="•"/>
              <a:defRPr lang="en-US" sz="1400" kern="1200">
                <a:solidFill>
                  <a:schemeClr val="tx1">
                    <a:lumMod val="75000"/>
                    <a:lumOff val="25000"/>
                  </a:schemeClr>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1200"/>
              </a:spcAft>
              <a:buNone/>
            </a:pPr>
            <a:endParaRPr lang="en-US" sz="1600" dirty="0">
              <a:solidFill>
                <a:schemeClr val="tx1"/>
              </a:solidFill>
            </a:endParaRPr>
          </a:p>
        </p:txBody>
      </p:sp>
      <p:sp>
        <p:nvSpPr>
          <p:cNvPr id="7" name="TextBox 6">
            <a:extLst>
              <a:ext uri="{FF2B5EF4-FFF2-40B4-BE49-F238E27FC236}">
                <a16:creationId xmlns:a16="http://schemas.microsoft.com/office/drawing/2014/main" id="{75D95486-3C5B-5318-BEB1-87119EB84652}"/>
              </a:ext>
            </a:extLst>
          </p:cNvPr>
          <p:cNvSpPr txBox="1"/>
          <p:nvPr/>
        </p:nvSpPr>
        <p:spPr>
          <a:xfrm>
            <a:off x="1167864" y="1452651"/>
            <a:ext cx="5394381" cy="3693319"/>
          </a:xfrm>
          <a:prstGeom prst="rect">
            <a:avLst/>
          </a:prstGeom>
          <a:noFill/>
        </p:spPr>
        <p:txBody>
          <a:bodyPr wrap="square">
            <a:spAutoFit/>
          </a:bodyPr>
          <a:lstStyle/>
          <a:p>
            <a:r>
              <a:rPr lang="en-GB" b="1" dirty="0"/>
              <a:t>Evaluate effectiveness of the 4 selected algorithms</a:t>
            </a:r>
            <a:r>
              <a:rPr lang="en-GB" dirty="0"/>
              <a:t>: Measure image quality and speed of obtaining generated images.</a:t>
            </a:r>
          </a:p>
          <a:p>
            <a:pPr>
              <a:buFont typeface="Arial" panose="020B0604020202020204" pitchFamily="34" charset="0"/>
              <a:buChar char="•"/>
            </a:pPr>
            <a:endParaRPr lang="en-GB" dirty="0"/>
          </a:p>
          <a:p>
            <a:endParaRPr lang="en-GB" dirty="0"/>
          </a:p>
          <a:p>
            <a:r>
              <a:rPr lang="en-GB" b="1" dirty="0"/>
              <a:t>Compare based on performance metrics</a:t>
            </a:r>
            <a:r>
              <a:rPr lang="en-GB" dirty="0"/>
              <a:t>: Using perceived visual quality, and computational time.</a:t>
            </a:r>
          </a:p>
          <a:p>
            <a:pPr>
              <a:buFont typeface="Arial" panose="020B0604020202020204" pitchFamily="34" charset="0"/>
              <a:buChar char="•"/>
            </a:pPr>
            <a:endParaRPr lang="en-GB" dirty="0"/>
          </a:p>
          <a:p>
            <a:endParaRPr lang="en-GB" dirty="0"/>
          </a:p>
          <a:p>
            <a:r>
              <a:rPr lang="en-GB" b="1" dirty="0"/>
              <a:t>Identifying optimization parameters and discovering best DL architecture for image style transfer</a:t>
            </a:r>
            <a:r>
              <a:rPr lang="en-GB" dirty="0"/>
              <a:t>: discovery of best architecture for image style transfer</a:t>
            </a:r>
          </a:p>
        </p:txBody>
      </p:sp>
      <p:pic>
        <p:nvPicPr>
          <p:cNvPr id="9" name="Picture 8">
            <a:extLst>
              <a:ext uri="{FF2B5EF4-FFF2-40B4-BE49-F238E27FC236}">
                <a16:creationId xmlns:a16="http://schemas.microsoft.com/office/drawing/2014/main" id="{839127A2-4B70-CD6C-121E-2C5A8656D8F5}"/>
              </a:ext>
            </a:extLst>
          </p:cNvPr>
          <p:cNvPicPr>
            <a:picLocks noChangeAspect="1"/>
          </p:cNvPicPr>
          <p:nvPr/>
        </p:nvPicPr>
        <p:blipFill>
          <a:blip r:embed="rId3"/>
          <a:stretch>
            <a:fillRect/>
          </a:stretch>
        </p:blipFill>
        <p:spPr>
          <a:xfrm>
            <a:off x="6922926" y="1533290"/>
            <a:ext cx="4000500" cy="4000500"/>
          </a:xfrm>
          <a:prstGeom prst="rect">
            <a:avLst/>
          </a:prstGeom>
        </p:spPr>
      </p:pic>
    </p:spTree>
    <p:extLst>
      <p:ext uri="{BB962C8B-B14F-4D97-AF65-F5344CB8AC3E}">
        <p14:creationId xmlns:p14="http://schemas.microsoft.com/office/powerpoint/2010/main" val="4052214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E940F-6D6B-4FE5-8CA2-E8AE96D300C2}"/>
              </a:ext>
            </a:extLst>
          </p:cNvPr>
          <p:cNvSpPr>
            <a:spLocks noGrp="1"/>
          </p:cNvSpPr>
          <p:nvPr>
            <p:ph type="title"/>
          </p:nvPr>
        </p:nvSpPr>
        <p:spPr>
          <a:xfrm>
            <a:off x="558800" y="414843"/>
            <a:ext cx="9146972" cy="640080"/>
          </a:xfrm>
        </p:spPr>
        <p:txBody>
          <a:bodyPr>
            <a:normAutofit/>
          </a:bodyPr>
          <a:lstStyle/>
          <a:p>
            <a:r>
              <a:rPr lang="en-GB" b="1" dirty="0"/>
              <a:t>Short Literature Review</a:t>
            </a:r>
            <a:endParaRPr lang="en-US" b="1" dirty="0">
              <a:solidFill>
                <a:schemeClr val="bg2">
                  <a:lumMod val="50000"/>
                </a:schemeClr>
              </a:solidFill>
              <a:latin typeface="Segoe UI Semibold" panose="020B0502040204020203" pitchFamily="34" charset="0"/>
              <a:cs typeface="Segoe UI Semibold" panose="020B0502040204020203" pitchFamily="34" charset="0"/>
            </a:endParaRPr>
          </a:p>
        </p:txBody>
      </p:sp>
      <p:sp>
        <p:nvSpPr>
          <p:cNvPr id="2" name="TextBox 1">
            <a:extLst>
              <a:ext uri="{FF2B5EF4-FFF2-40B4-BE49-F238E27FC236}">
                <a16:creationId xmlns:a16="http://schemas.microsoft.com/office/drawing/2014/main" id="{5EF0C206-31EB-E34C-EBD5-AAEE39395CFD}"/>
              </a:ext>
            </a:extLst>
          </p:cNvPr>
          <p:cNvSpPr txBox="1"/>
          <p:nvPr/>
        </p:nvSpPr>
        <p:spPr>
          <a:xfrm>
            <a:off x="558800" y="1997839"/>
            <a:ext cx="9909110" cy="244682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b="1" dirty="0"/>
              <a:t>Early methods to CNNs</a:t>
            </a:r>
            <a:r>
              <a:rPr lang="en-GB" dirty="0"/>
              <a:t>: Moved from filters to neural networks.</a:t>
            </a:r>
          </a:p>
          <a:p>
            <a:pPr marL="285750" indent="-285750">
              <a:lnSpc>
                <a:spcPct val="150000"/>
              </a:lnSpc>
              <a:buFont typeface="Arial" panose="020B0604020202020204" pitchFamily="34" charset="0"/>
              <a:buChar char="•"/>
            </a:pPr>
            <a:r>
              <a:rPr lang="en-GB" b="1" dirty="0"/>
              <a:t>Seminal papers</a:t>
            </a:r>
            <a:r>
              <a:rPr lang="en-GB" dirty="0"/>
              <a:t>: </a:t>
            </a:r>
            <a:r>
              <a:rPr lang="en-GB" dirty="0" err="1"/>
              <a:t>Gatys</a:t>
            </a:r>
            <a:r>
              <a:rPr lang="en-GB" dirty="0"/>
              <a:t> et al.</a:t>
            </a:r>
            <a:r>
              <a:rPr lang="en-GB" baseline="30000" dirty="0"/>
              <a:t>1</a:t>
            </a:r>
            <a:r>
              <a:rPr lang="en-GB" dirty="0"/>
              <a:t> set the stage in 2015.</a:t>
            </a:r>
          </a:p>
          <a:p>
            <a:pPr marL="285750" indent="-285750">
              <a:lnSpc>
                <a:spcPct val="150000"/>
              </a:lnSpc>
              <a:buFont typeface="Arial" panose="020B0604020202020204" pitchFamily="34" charset="0"/>
              <a:buChar char="•"/>
            </a:pPr>
            <a:r>
              <a:rPr lang="en-GB" b="1" dirty="0"/>
              <a:t>Existing benchmarks</a:t>
            </a:r>
            <a:r>
              <a:rPr lang="en-GB" dirty="0"/>
              <a:t>: Primarily focused on output quality, or quality of generated image.</a:t>
            </a:r>
          </a:p>
          <a:p>
            <a:pPr marL="285750" indent="-285750">
              <a:lnSpc>
                <a:spcPct val="150000"/>
              </a:lnSpc>
              <a:buFont typeface="Arial" panose="020B0604020202020204" pitchFamily="34" charset="0"/>
              <a:buChar char="•"/>
            </a:pPr>
            <a:r>
              <a:rPr lang="en-GB" b="1" dirty="0"/>
              <a:t>Gaps in current research</a:t>
            </a:r>
            <a:r>
              <a:rPr lang="en-GB" dirty="0"/>
              <a:t>: Very few comparative analyses of GANS and/or CNNs in terms of image style transfer.</a:t>
            </a:r>
          </a:p>
          <a:p>
            <a:endParaRPr lang="en-CH" dirty="0"/>
          </a:p>
        </p:txBody>
      </p:sp>
    </p:spTree>
    <p:extLst>
      <p:ext uri="{BB962C8B-B14F-4D97-AF65-F5344CB8AC3E}">
        <p14:creationId xmlns:p14="http://schemas.microsoft.com/office/powerpoint/2010/main" val="3201932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9985C9-F442-CE08-25E9-0C0A0D4BC20E}"/>
              </a:ext>
            </a:extLst>
          </p:cNvPr>
          <p:cNvSpPr>
            <a:spLocks noGrp="1"/>
          </p:cNvSpPr>
          <p:nvPr>
            <p:ph type="title"/>
          </p:nvPr>
        </p:nvSpPr>
        <p:spPr>
          <a:xfrm>
            <a:off x="539848" y="360921"/>
            <a:ext cx="9146972" cy="640080"/>
          </a:xfrm>
        </p:spPr>
        <p:txBody>
          <a:bodyPr>
            <a:normAutofit/>
          </a:bodyPr>
          <a:lstStyle/>
          <a:p>
            <a:r>
              <a:rPr lang="en-GB" b="1" dirty="0"/>
              <a:t>Methodology Overview</a:t>
            </a:r>
            <a:endParaRPr lang="en-CH" dirty="0"/>
          </a:p>
        </p:txBody>
      </p:sp>
      <p:sp>
        <p:nvSpPr>
          <p:cNvPr id="5" name="Rectangle 2">
            <a:extLst>
              <a:ext uri="{FF2B5EF4-FFF2-40B4-BE49-F238E27FC236}">
                <a16:creationId xmlns:a16="http://schemas.microsoft.com/office/drawing/2014/main" id="{9B9F1561-37AC-5543-FF1B-B442FB6151D9}"/>
              </a:ext>
            </a:extLst>
          </p:cNvPr>
          <p:cNvSpPr>
            <a:spLocks noGrp="1" noChangeArrowheads="1"/>
          </p:cNvSpPr>
          <p:nvPr>
            <p:ph sz="quarter" idx="10"/>
          </p:nvPr>
        </p:nvSpPr>
        <p:spPr bwMode="auto">
          <a:xfrm>
            <a:off x="539848" y="1588903"/>
            <a:ext cx="10444324" cy="41088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CH" altLang="en-CH" sz="1800" b="1" i="0" u="none" strike="noStrike" cap="none" normalizeH="0" baseline="0" dirty="0">
                <a:ln>
                  <a:noFill/>
                </a:ln>
                <a:solidFill>
                  <a:schemeClr val="tx1"/>
                </a:solidFill>
                <a:effectLst/>
                <a:latin typeface="Arial" panose="020B0604020202020204" pitchFamily="34" charset="0"/>
              </a:rPr>
              <a:t>General Approach</a:t>
            </a:r>
            <a:r>
              <a:rPr kumimoji="0" lang="en-CH" altLang="en-CH" sz="1800" b="0" i="0" u="none" strike="noStrike" cap="none" normalizeH="0" baseline="0">
                <a:ln>
                  <a:noFill/>
                </a:ln>
                <a:solidFill>
                  <a:schemeClr val="tx1"/>
                </a:solidFill>
                <a:effectLst/>
                <a:latin typeface="Arial" panose="020B0604020202020204" pitchFamily="34" charset="0"/>
              </a:rPr>
              <a:t>: </a:t>
            </a:r>
            <a:endParaRPr kumimoji="0" lang="en-GB" altLang="en-CH" sz="18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buFont typeface="Wingdings" pitchFamily="2" charset="2"/>
              <a:buChar char="Ø"/>
              <a:tabLst/>
            </a:pPr>
            <a:r>
              <a:rPr kumimoji="0" lang="en-CH" altLang="en-CH" sz="1800" b="0" i="0" u="none" strike="noStrike" cap="none" normalizeH="0" baseline="0">
                <a:ln>
                  <a:noFill/>
                </a:ln>
                <a:solidFill>
                  <a:schemeClr val="tx1"/>
                </a:solidFill>
                <a:effectLst/>
                <a:latin typeface="Arial" panose="020B0604020202020204" pitchFamily="34" charset="0"/>
              </a:rPr>
              <a:t>Standardized </a:t>
            </a:r>
            <a:r>
              <a:rPr kumimoji="0" lang="en-CH" altLang="en-CH" sz="1800" b="0" i="0" u="none" strike="noStrike" cap="none" normalizeH="0" baseline="0" dirty="0">
                <a:ln>
                  <a:noFill/>
                </a:ln>
                <a:solidFill>
                  <a:schemeClr val="tx1"/>
                </a:solidFill>
                <a:effectLst/>
                <a:latin typeface="Arial" panose="020B0604020202020204" pitchFamily="34" charset="0"/>
              </a:rPr>
              <a:t>dataset</a:t>
            </a:r>
            <a:r>
              <a:rPr kumimoji="0" lang="en-GB" altLang="en-CH" sz="1800" b="0" i="0" u="none" strike="noStrike" cap="none" normalizeH="0" baseline="0" dirty="0">
                <a:ln>
                  <a:noFill/>
                </a:ln>
                <a:solidFill>
                  <a:schemeClr val="tx1"/>
                </a:solidFill>
                <a:effectLst/>
                <a:latin typeface="Arial" panose="020B0604020202020204" pitchFamily="34" charset="0"/>
              </a:rPr>
              <a:t> – Monet paintings fro</a:t>
            </a:r>
            <a:r>
              <a:rPr lang="en-GB" altLang="en-CH" sz="1800" dirty="0">
                <a:solidFill>
                  <a:schemeClr val="tx1"/>
                </a:solidFill>
                <a:latin typeface="Arial" panose="020B0604020202020204" pitchFamily="34" charset="0"/>
              </a:rPr>
              <a:t>m Kaggle and a larger dataset from paintings of Candido</a:t>
            </a:r>
          </a:p>
          <a:p>
            <a:pPr marR="0" lvl="0" algn="l" defTabSz="914400" rtl="0" eaLnBrk="0" fontAlgn="base" latinLnBrk="0" hangingPunct="0">
              <a:lnSpc>
                <a:spcPct val="150000"/>
              </a:lnSpc>
              <a:spcBef>
                <a:spcPct val="0"/>
              </a:spcBef>
              <a:spcAft>
                <a:spcPct val="0"/>
              </a:spcAft>
              <a:buClrTx/>
              <a:buSzTx/>
              <a:buFont typeface="Wingdings" pitchFamily="2" charset="2"/>
              <a:buChar char="Ø"/>
              <a:tabLst/>
            </a:pPr>
            <a:r>
              <a:rPr kumimoji="0" lang="en-GB" altLang="en-CH" sz="1800" b="0" i="0" u="none" strike="noStrike" cap="none" normalizeH="0" baseline="0" dirty="0">
                <a:ln>
                  <a:noFill/>
                </a:ln>
                <a:solidFill>
                  <a:schemeClr val="tx1"/>
                </a:solidFill>
                <a:effectLst/>
                <a:latin typeface="Arial" panose="020B0604020202020204" pitchFamily="34" charset="0"/>
              </a:rPr>
              <a:t>Standardized </a:t>
            </a:r>
            <a:r>
              <a:rPr kumimoji="0" lang="en-CH" altLang="en-CH" sz="1800" b="0" i="0" u="none" strike="noStrike" cap="none" normalizeH="0" baseline="0" dirty="0">
                <a:ln>
                  <a:noFill/>
                </a:ln>
                <a:solidFill>
                  <a:schemeClr val="tx1"/>
                </a:solidFill>
                <a:effectLst/>
                <a:latin typeface="Arial" panose="020B0604020202020204" pitchFamily="34" charset="0"/>
              </a:rPr>
              <a:t>computing environment</a:t>
            </a:r>
            <a:r>
              <a:rPr kumimoji="0" lang="en-GB" altLang="en-CH" sz="1800" b="0" i="0" u="none" strike="noStrike" cap="none" normalizeH="0" baseline="0" dirty="0">
                <a:ln>
                  <a:noFill/>
                </a:ln>
                <a:solidFill>
                  <a:schemeClr val="tx1"/>
                </a:solidFill>
                <a:effectLst/>
                <a:latin typeface="Arial" panose="020B0604020202020204" pitchFamily="34" charset="0"/>
              </a:rPr>
              <a:t>- Paid Google </a:t>
            </a:r>
            <a:r>
              <a:rPr lang="en-GB" altLang="en-CH" sz="1800" dirty="0" err="1">
                <a:solidFill>
                  <a:schemeClr val="tx1"/>
                </a:solidFill>
                <a:latin typeface="Arial" panose="020B0604020202020204" pitchFamily="34" charset="0"/>
              </a:rPr>
              <a:t>C</a:t>
            </a:r>
            <a:r>
              <a:rPr kumimoji="0" lang="en-GB" altLang="en-CH" sz="1800" b="0" i="0" u="none" strike="noStrike" cap="none" normalizeH="0" baseline="0" dirty="0" err="1">
                <a:ln>
                  <a:noFill/>
                </a:ln>
                <a:solidFill>
                  <a:schemeClr val="tx1"/>
                </a:solidFill>
                <a:effectLst/>
                <a:latin typeface="Arial" panose="020B0604020202020204" pitchFamily="34" charset="0"/>
              </a:rPr>
              <a:t>olab</a:t>
            </a:r>
            <a:r>
              <a:rPr lang="en-GB" altLang="en-CH" sz="1800" dirty="0">
                <a:solidFill>
                  <a:schemeClr val="tx1"/>
                </a:solidFill>
                <a:latin typeface="Arial" panose="020B0604020202020204" pitchFamily="34" charset="0"/>
              </a:rPr>
              <a:t>+ environment to run codes</a:t>
            </a:r>
            <a:r>
              <a:rPr kumimoji="0" lang="en-CH" altLang="en-CH" sz="1800" b="0" i="0" u="none" strike="noStrike" cap="none" normalizeH="0" baseline="0" dirty="0">
                <a:ln>
                  <a:noFill/>
                </a:ln>
                <a:solidFill>
                  <a:schemeClr val="tx1"/>
                </a:solidFill>
                <a:effectLst/>
                <a:latin typeface="Arial" panose="020B0604020202020204" pitchFamily="34" charset="0"/>
              </a:rPr>
              <a:t>.</a:t>
            </a:r>
            <a:r>
              <a:rPr kumimoji="0" lang="en-GB" altLang="en-CH" sz="1800" b="0" i="0" u="none" strike="noStrike" cap="none" normalizeH="0" baseline="0" dirty="0">
                <a:ln>
                  <a:noFill/>
                </a:ln>
                <a:solidFill>
                  <a:schemeClr val="tx1"/>
                </a:solidFill>
                <a:effectLst/>
                <a:latin typeface="Arial" panose="020B0604020202020204" pitchFamily="34" charset="0"/>
              </a:rPr>
              <a:t> Code was ensured to run and be used in Google </a:t>
            </a:r>
            <a:r>
              <a:rPr lang="en-GB" altLang="en-CH" sz="1800" dirty="0" err="1">
                <a:solidFill>
                  <a:schemeClr val="tx1"/>
                </a:solidFill>
                <a:latin typeface="Arial" panose="020B0604020202020204" pitchFamily="34" charset="0"/>
              </a:rPr>
              <a:t>C</a:t>
            </a:r>
            <a:r>
              <a:rPr kumimoji="0" lang="en-GB" altLang="en-CH" sz="1800" b="0" i="0" u="none" strike="noStrike" cap="none" normalizeH="0" baseline="0" dirty="0" err="1">
                <a:ln>
                  <a:noFill/>
                </a:ln>
                <a:solidFill>
                  <a:schemeClr val="tx1"/>
                </a:solidFill>
                <a:effectLst/>
                <a:latin typeface="Arial" panose="020B0604020202020204" pitchFamily="34" charset="0"/>
              </a:rPr>
              <a:t>olab</a:t>
            </a:r>
            <a:r>
              <a:rPr kumimoji="0" lang="en-GB" altLang="en-CH" sz="1800" b="0" i="0" u="none" strike="noStrike" cap="none" normalizeH="0" baseline="0" dirty="0">
                <a:ln>
                  <a:noFill/>
                </a:ln>
                <a:solidFill>
                  <a:schemeClr val="tx1"/>
                </a:solidFill>
                <a:effectLst/>
                <a:latin typeface="Arial" panose="020B0604020202020204" pitchFamily="34" charset="0"/>
              </a:rPr>
              <a:t> without any errors.</a:t>
            </a:r>
          </a:p>
          <a:p>
            <a:pPr marL="0" marR="0" lvl="0" indent="0" algn="l" defTabSz="914400" rtl="0" eaLnBrk="0" fontAlgn="base" latinLnBrk="0" hangingPunct="0">
              <a:lnSpc>
                <a:spcPct val="150000"/>
              </a:lnSpc>
              <a:spcBef>
                <a:spcPct val="0"/>
              </a:spcBef>
              <a:spcAft>
                <a:spcPct val="0"/>
              </a:spcAft>
              <a:buClrTx/>
              <a:buSzTx/>
              <a:buNone/>
              <a:tabLst/>
            </a:pPr>
            <a:endParaRPr kumimoji="0" lang="en-CH" altLang="en-CH"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None/>
              <a:tabLst/>
            </a:pPr>
            <a:r>
              <a:rPr kumimoji="0" lang="en-CH" altLang="en-CH" sz="1800" b="1" i="0" u="none" strike="noStrike" cap="none" normalizeH="0" baseline="0" dirty="0">
                <a:ln>
                  <a:noFill/>
                </a:ln>
                <a:solidFill>
                  <a:schemeClr val="tx1"/>
                </a:solidFill>
                <a:effectLst/>
                <a:latin typeface="Arial" panose="020B0604020202020204" pitchFamily="34" charset="0"/>
              </a:rPr>
              <a:t>Evaluation </a:t>
            </a:r>
            <a:r>
              <a:rPr kumimoji="0" lang="en-CH" altLang="en-CH" sz="1800" b="1" i="0" u="none" strike="noStrike" cap="none" normalizeH="0" baseline="0">
                <a:ln>
                  <a:noFill/>
                </a:ln>
                <a:solidFill>
                  <a:schemeClr val="tx1"/>
                </a:solidFill>
                <a:effectLst/>
                <a:latin typeface="Arial" panose="020B0604020202020204" pitchFamily="34" charset="0"/>
              </a:rPr>
              <a:t>Metrics</a:t>
            </a:r>
            <a:r>
              <a:rPr kumimoji="0" lang="en-CH" altLang="en-CH" sz="1800" b="0" i="0" u="none" strike="noStrike" cap="none" normalizeH="0" baseline="0">
                <a:ln>
                  <a:noFill/>
                </a:ln>
                <a:solidFill>
                  <a:schemeClr val="tx1"/>
                </a:solidFill>
                <a:effectLst/>
                <a:latin typeface="Arial" panose="020B0604020202020204" pitchFamily="34" charset="0"/>
              </a:rPr>
              <a:t>:</a:t>
            </a:r>
            <a:endParaRPr lang="en-GB" altLang="en-CH" sz="1800" dirty="0">
              <a:solidFill>
                <a:schemeClr val="tx1"/>
              </a:solidFill>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buFont typeface="Wingdings" pitchFamily="2" charset="2"/>
              <a:buChar char="Ø"/>
              <a:tabLst/>
            </a:pPr>
            <a:r>
              <a:rPr lang="en-GB" altLang="en-CH" sz="1800" dirty="0">
                <a:solidFill>
                  <a:schemeClr val="tx1"/>
                </a:solidFill>
                <a:latin typeface="Arial" panose="020B0604020202020204" pitchFamily="34" charset="0"/>
              </a:rPr>
              <a:t>Perceived Image Quality</a:t>
            </a:r>
          </a:p>
          <a:p>
            <a:pPr marR="0" lvl="0" algn="l" defTabSz="914400" rtl="0" eaLnBrk="0" fontAlgn="base" latinLnBrk="0" hangingPunct="0">
              <a:lnSpc>
                <a:spcPct val="150000"/>
              </a:lnSpc>
              <a:spcBef>
                <a:spcPct val="0"/>
              </a:spcBef>
              <a:spcAft>
                <a:spcPct val="0"/>
              </a:spcAft>
              <a:buClrTx/>
              <a:buSzTx/>
              <a:buFont typeface="Wingdings" pitchFamily="2" charset="2"/>
              <a:buChar char="Ø"/>
              <a:tabLst/>
            </a:pPr>
            <a:r>
              <a:rPr lang="en-GB" altLang="en-CH" sz="1800" dirty="0">
                <a:solidFill>
                  <a:schemeClr val="tx1"/>
                </a:solidFill>
                <a:latin typeface="Arial" panose="020B0604020202020204" pitchFamily="34" charset="0"/>
              </a:rPr>
              <a:t>C</a:t>
            </a:r>
            <a:r>
              <a:rPr kumimoji="0" lang="en-CH" altLang="en-CH" sz="1800" b="0" i="0" u="none" strike="noStrike" cap="none" normalizeH="0" baseline="0" dirty="0">
                <a:ln>
                  <a:noFill/>
                </a:ln>
                <a:solidFill>
                  <a:schemeClr val="tx1"/>
                </a:solidFill>
                <a:effectLst/>
                <a:latin typeface="Arial" panose="020B0604020202020204" pitchFamily="34" charset="0"/>
              </a:rPr>
              <a:t>omputational time </a:t>
            </a:r>
            <a:r>
              <a:rPr kumimoji="0" lang="en-GB" altLang="en-CH" sz="1800" b="0" i="0" u="none" strike="noStrike" cap="none" normalizeH="0" baseline="0" dirty="0">
                <a:ln>
                  <a:noFill/>
                </a:ln>
                <a:solidFill>
                  <a:schemeClr val="tx1"/>
                </a:solidFill>
                <a:effectLst/>
                <a:latin typeface="Arial" panose="020B0604020202020204" pitchFamily="34" charset="0"/>
              </a:rPr>
              <a:t>taken to generate new image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CH" altLang="en-CH"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81053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9985C9-F442-CE08-25E9-0C0A0D4BC20E}"/>
              </a:ext>
            </a:extLst>
          </p:cNvPr>
          <p:cNvSpPr>
            <a:spLocks noGrp="1"/>
          </p:cNvSpPr>
          <p:nvPr>
            <p:ph type="title"/>
          </p:nvPr>
        </p:nvSpPr>
        <p:spPr/>
        <p:txBody>
          <a:bodyPr>
            <a:normAutofit/>
          </a:bodyPr>
          <a:lstStyle/>
          <a:p>
            <a:r>
              <a:rPr lang="en-GB" b="1" dirty="0"/>
              <a:t>Datasets Used</a:t>
            </a:r>
            <a:endParaRPr lang="en-CH" dirty="0"/>
          </a:p>
        </p:txBody>
      </p:sp>
      <p:sp>
        <p:nvSpPr>
          <p:cNvPr id="5" name="Rectangle 2">
            <a:extLst>
              <a:ext uri="{FF2B5EF4-FFF2-40B4-BE49-F238E27FC236}">
                <a16:creationId xmlns:a16="http://schemas.microsoft.com/office/drawing/2014/main" id="{9B9F1561-37AC-5543-FF1B-B442FB6151D9}"/>
              </a:ext>
            </a:extLst>
          </p:cNvPr>
          <p:cNvSpPr>
            <a:spLocks noGrp="1" noChangeArrowheads="1"/>
          </p:cNvSpPr>
          <p:nvPr>
            <p:ph sz="quarter" idx="10"/>
          </p:nvPr>
        </p:nvSpPr>
        <p:spPr bwMode="auto">
          <a:xfrm>
            <a:off x="593920" y="1807152"/>
            <a:ext cx="10444324" cy="4324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buNone/>
            </a:pPr>
            <a:r>
              <a:rPr lang="en-GB" sz="2000" b="1" dirty="0"/>
              <a:t>Description</a:t>
            </a:r>
            <a:r>
              <a:rPr lang="en-GB" sz="2000" dirty="0"/>
              <a:t>: </a:t>
            </a:r>
          </a:p>
          <a:p>
            <a:pPr marL="0" indent="0">
              <a:buNone/>
            </a:pPr>
            <a:r>
              <a:rPr lang="en-GB" sz="2000" u="sng" dirty="0"/>
              <a:t>Kaggle Monet Dataset:</a:t>
            </a:r>
          </a:p>
          <a:p>
            <a:pPr marL="457200" indent="-457200">
              <a:buFont typeface="+mj-lt"/>
              <a:buAutoNum type="arabicPeriod"/>
            </a:pPr>
            <a:r>
              <a:rPr lang="en-GB" sz="2000" dirty="0" err="1"/>
              <a:t>monet_jpg</a:t>
            </a:r>
            <a:r>
              <a:rPr lang="en-GB" sz="2000" dirty="0"/>
              <a:t> - 300 Monet paintings in JPEG format</a:t>
            </a:r>
          </a:p>
          <a:p>
            <a:pPr marL="457200" indent="-457200">
              <a:buFont typeface="+mj-lt"/>
              <a:buAutoNum type="arabicPeriod"/>
            </a:pPr>
            <a:r>
              <a:rPr lang="en-GB" sz="2000" dirty="0" err="1"/>
              <a:t>photo_jpg</a:t>
            </a:r>
            <a:r>
              <a:rPr lang="en-GB" sz="2000" dirty="0"/>
              <a:t> - 7028 photos in JPEG format</a:t>
            </a:r>
          </a:p>
          <a:p>
            <a:pPr marL="457200" indent="-457200">
              <a:buFont typeface="+mj-lt"/>
              <a:buAutoNum type="arabicPeriod"/>
            </a:pPr>
            <a:endParaRPr lang="en-GB" sz="2000" dirty="0"/>
          </a:p>
          <a:p>
            <a:pPr marL="0" indent="0">
              <a:buNone/>
            </a:pPr>
            <a:r>
              <a:rPr lang="en-GB" sz="2000" u="sng" dirty="0">
                <a:solidFill>
                  <a:schemeClr val="tx1"/>
                </a:solidFill>
                <a:hlinkClick r:id="rId2">
                  <a:extLst>
                    <a:ext uri="{A12FA001-AC4F-418D-AE19-62706E023703}">
                      <ahyp:hlinkClr xmlns:ahyp="http://schemas.microsoft.com/office/drawing/2018/hyperlinkcolor" val="tx"/>
                    </a:ext>
                  </a:extLst>
                </a:hlinkClick>
              </a:rPr>
              <a:t>Candido-Portinari</a:t>
            </a:r>
            <a:r>
              <a:rPr lang="en-GB" sz="2000" u="sng" dirty="0">
                <a:solidFill>
                  <a:schemeClr val="tx1"/>
                </a:solidFill>
              </a:rPr>
              <a:t> </a:t>
            </a:r>
            <a:r>
              <a:rPr lang="en-GB" sz="2000" u="sng" dirty="0"/>
              <a:t>Dataset</a:t>
            </a:r>
          </a:p>
          <a:p>
            <a:pPr marL="0" indent="0">
              <a:buNone/>
            </a:pPr>
            <a:endParaRPr lang="en-GB" sz="2000" dirty="0"/>
          </a:p>
          <a:p>
            <a:pPr marL="0" indent="0">
              <a:buNone/>
            </a:pPr>
            <a:r>
              <a:rPr lang="en-GB" sz="2000" dirty="0" err="1"/>
              <a:t>Gandido</a:t>
            </a:r>
            <a:r>
              <a:rPr lang="en-GB" sz="2000" dirty="0"/>
              <a:t> - 4580 in JPEG format</a:t>
            </a:r>
          </a:p>
          <a:p>
            <a:pPr marL="0" indent="0">
              <a:buNone/>
            </a:pPr>
            <a:r>
              <a:rPr lang="en-GB" sz="2000" dirty="0"/>
              <a:t>Photo - 7947 in JPEG format</a:t>
            </a:r>
          </a:p>
          <a:p>
            <a:pPr marL="0" indent="0">
              <a:buNone/>
            </a:pPr>
            <a:r>
              <a:rPr lang="en-GB" sz="2000" b="1" dirty="0"/>
              <a:t>Preprocessing</a:t>
            </a:r>
            <a:r>
              <a:rPr lang="en-GB" sz="2000" dirty="0"/>
              <a:t>: All Images Resized to 256x256 and Normalized. </a:t>
            </a:r>
            <a:endParaRPr kumimoji="0" lang="en-CH" altLang="en-CH" sz="18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22D870A4-DBE9-5578-7A99-B1E8C0042B4C}"/>
              </a:ext>
            </a:extLst>
          </p:cNvPr>
          <p:cNvPicPr>
            <a:picLocks noChangeAspect="1"/>
          </p:cNvPicPr>
          <p:nvPr/>
        </p:nvPicPr>
        <p:blipFill>
          <a:blip r:embed="rId3"/>
          <a:stretch>
            <a:fillRect/>
          </a:stretch>
        </p:blipFill>
        <p:spPr>
          <a:xfrm>
            <a:off x="4454007" y="1251500"/>
            <a:ext cx="6279358" cy="1139275"/>
          </a:xfrm>
          <a:prstGeom prst="rect">
            <a:avLst/>
          </a:prstGeom>
        </p:spPr>
      </p:pic>
      <p:pic>
        <p:nvPicPr>
          <p:cNvPr id="11" name="Picture 10">
            <a:extLst>
              <a:ext uri="{FF2B5EF4-FFF2-40B4-BE49-F238E27FC236}">
                <a16:creationId xmlns:a16="http://schemas.microsoft.com/office/drawing/2014/main" id="{52C03B97-2F31-5D65-A883-F696D9038F3E}"/>
              </a:ext>
            </a:extLst>
          </p:cNvPr>
          <p:cNvPicPr>
            <a:picLocks noChangeAspect="1"/>
          </p:cNvPicPr>
          <p:nvPr/>
        </p:nvPicPr>
        <p:blipFill>
          <a:blip r:embed="rId4"/>
          <a:stretch>
            <a:fillRect/>
          </a:stretch>
        </p:blipFill>
        <p:spPr>
          <a:xfrm>
            <a:off x="4444430" y="3783375"/>
            <a:ext cx="7153650" cy="1367702"/>
          </a:xfrm>
          <a:prstGeom prst="rect">
            <a:avLst/>
          </a:prstGeom>
        </p:spPr>
      </p:pic>
    </p:spTree>
    <p:extLst>
      <p:ext uri="{BB962C8B-B14F-4D97-AF65-F5344CB8AC3E}">
        <p14:creationId xmlns:p14="http://schemas.microsoft.com/office/powerpoint/2010/main" val="2376403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E940F-6D6B-4FE5-8CA2-E8AE96D300C2}"/>
              </a:ext>
            </a:extLst>
          </p:cNvPr>
          <p:cNvSpPr>
            <a:spLocks noGrp="1"/>
          </p:cNvSpPr>
          <p:nvPr>
            <p:ph type="title"/>
          </p:nvPr>
        </p:nvSpPr>
        <p:spPr>
          <a:xfrm>
            <a:off x="540658" y="400556"/>
            <a:ext cx="9146972" cy="640080"/>
          </a:xfrm>
        </p:spPr>
        <p:txBody>
          <a:bodyPr>
            <a:normAutofit/>
          </a:bodyPr>
          <a:lstStyle/>
          <a:p>
            <a:r>
              <a:rPr lang="en-GB" b="1" dirty="0"/>
              <a:t>CycleGAN Justification</a:t>
            </a:r>
            <a:endParaRPr lang="en-US" b="1" dirty="0">
              <a:solidFill>
                <a:schemeClr val="bg2">
                  <a:lumMod val="50000"/>
                </a:schemeClr>
              </a:solidFill>
              <a:latin typeface="Segoe UI Semibold" panose="020B0502040204020203" pitchFamily="34" charset="0"/>
              <a:cs typeface="Segoe UI Semibold" panose="020B0502040204020203" pitchFamily="34" charset="0"/>
            </a:endParaRPr>
          </a:p>
        </p:txBody>
      </p:sp>
      <p:pic>
        <p:nvPicPr>
          <p:cNvPr id="21" name="Picture 20">
            <a:extLst>
              <a:ext uri="{FF2B5EF4-FFF2-40B4-BE49-F238E27FC236}">
                <a16:creationId xmlns:a16="http://schemas.microsoft.com/office/drawing/2014/main" id="{F192F0DB-8840-C351-56FE-02A9B696FB30}"/>
              </a:ext>
            </a:extLst>
          </p:cNvPr>
          <p:cNvPicPr>
            <a:picLocks noChangeAspect="1"/>
          </p:cNvPicPr>
          <p:nvPr/>
        </p:nvPicPr>
        <p:blipFill>
          <a:blip r:embed="rId2"/>
          <a:stretch>
            <a:fillRect/>
          </a:stretch>
        </p:blipFill>
        <p:spPr>
          <a:xfrm>
            <a:off x="3659905" y="2995113"/>
            <a:ext cx="8763000" cy="3736604"/>
          </a:xfrm>
          <a:prstGeom prst="rect">
            <a:avLst/>
          </a:prstGeom>
        </p:spPr>
      </p:pic>
      <p:sp>
        <p:nvSpPr>
          <p:cNvPr id="3" name="TextBox 2">
            <a:extLst>
              <a:ext uri="{FF2B5EF4-FFF2-40B4-BE49-F238E27FC236}">
                <a16:creationId xmlns:a16="http://schemas.microsoft.com/office/drawing/2014/main" id="{BE5328D3-0F9E-38C0-85BD-7E003E03DF99}"/>
              </a:ext>
            </a:extLst>
          </p:cNvPr>
          <p:cNvSpPr txBox="1"/>
          <p:nvPr/>
        </p:nvSpPr>
        <p:spPr>
          <a:xfrm>
            <a:off x="540658" y="1419129"/>
            <a:ext cx="9339288" cy="2585323"/>
          </a:xfrm>
          <a:prstGeom prst="rect">
            <a:avLst/>
          </a:prstGeom>
          <a:noFill/>
        </p:spPr>
        <p:txBody>
          <a:bodyPr wrap="none" rtlCol="0">
            <a:spAutoFit/>
          </a:bodyPr>
          <a:lstStyle/>
          <a:p>
            <a:r>
              <a:rPr lang="en-GB" b="1" dirty="0"/>
              <a:t>Architecture</a:t>
            </a:r>
            <a:r>
              <a:rPr lang="en-GB" dirty="0"/>
              <a:t>:</a:t>
            </a:r>
          </a:p>
          <a:p>
            <a:pPr marL="285750" indent="-285750">
              <a:buFont typeface="Arial" panose="020B0604020202020204" pitchFamily="34" charset="0"/>
              <a:buChar char="•"/>
            </a:pPr>
            <a:r>
              <a:rPr lang="en-GB" dirty="0" err="1"/>
              <a:t>CycleGAN</a:t>
            </a:r>
            <a:r>
              <a:rPr lang="en-GB" dirty="0"/>
              <a:t> uses cycle-consistent adversarial networks 2 discriminators and 2 generators.</a:t>
            </a:r>
          </a:p>
          <a:p>
            <a:endParaRPr lang="en-GB" dirty="0"/>
          </a:p>
          <a:p>
            <a:r>
              <a:rPr lang="en-GB" b="1" dirty="0"/>
              <a:t>Cycle-consistency</a:t>
            </a:r>
            <a:r>
              <a:rPr lang="en-GB" dirty="0"/>
              <a:t>:</a:t>
            </a:r>
          </a:p>
          <a:p>
            <a:pPr marL="285750" indent="-285750">
              <a:buFont typeface="Arial" panose="020B0604020202020204" pitchFamily="34" charset="0"/>
              <a:buChar char="•"/>
            </a:pPr>
            <a:r>
              <a:rPr lang="en-GB" dirty="0"/>
              <a:t>Cycle GAN is useful for unaligned datasets.</a:t>
            </a:r>
          </a:p>
          <a:p>
            <a:endParaRPr lang="en-GB" dirty="0"/>
          </a:p>
          <a:p>
            <a:r>
              <a:rPr lang="en-GB" b="1" dirty="0"/>
              <a:t>Justification for inclusion</a:t>
            </a:r>
            <a:r>
              <a:rPr lang="en-GB" dirty="0"/>
              <a:t>: </a:t>
            </a:r>
          </a:p>
          <a:p>
            <a:pPr marL="285750" indent="-285750">
              <a:buFont typeface="Arial" panose="020B0604020202020204" pitchFamily="34" charset="0"/>
              <a:buChar char="•"/>
            </a:pPr>
            <a:r>
              <a:rPr lang="en-GB" dirty="0"/>
              <a:t>Good for high style fidelity.</a:t>
            </a:r>
          </a:p>
          <a:p>
            <a:endParaRPr lang="en-CH" dirty="0"/>
          </a:p>
        </p:txBody>
      </p:sp>
    </p:spTree>
    <p:extLst>
      <p:ext uri="{BB962C8B-B14F-4D97-AF65-F5344CB8AC3E}">
        <p14:creationId xmlns:p14="http://schemas.microsoft.com/office/powerpoint/2010/main" val="517615182"/>
      </p:ext>
    </p:extLst>
  </p:cSld>
  <p:clrMapOvr>
    <a:masterClrMapping/>
  </p:clrMapOvr>
</p:sld>
</file>

<file path=ppt/theme/theme1.xml><?xml version="1.0" encoding="utf-8"?>
<a:theme xmlns:a="http://schemas.openxmlformats.org/drawingml/2006/main" name="Office Theme">
  <a:themeElements>
    <a:clrScheme name="Dyslexia 4">
      <a:dk1>
        <a:srgbClr val="000000"/>
      </a:dk1>
      <a:lt1>
        <a:srgbClr val="FFFFFF"/>
      </a:lt1>
      <a:dk2>
        <a:srgbClr val="44546A"/>
      </a:dk2>
      <a:lt2>
        <a:srgbClr val="E7E6E6"/>
      </a:lt2>
      <a:accent1>
        <a:srgbClr val="4472C4"/>
      </a:accent1>
      <a:accent2>
        <a:srgbClr val="D24726"/>
      </a:accent2>
      <a:accent3>
        <a:srgbClr val="9B5AC8"/>
      </a:accent3>
      <a:accent4>
        <a:srgbClr val="F0A11F"/>
      </a:accent4>
      <a:accent5>
        <a:srgbClr val="CB5BA3"/>
      </a:accent5>
      <a:accent6>
        <a:srgbClr val="70AD47"/>
      </a:accent6>
      <a:hlink>
        <a:srgbClr val="0563C1"/>
      </a:hlink>
      <a:folHlink>
        <a:srgbClr val="954F72"/>
      </a:folHlink>
    </a:clrScheme>
    <a:fontScheme name="Custom 1">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22841449_win32_v2" id="{3A5F584B-3D72-41FB-A470-87D863364DDF}" vid="{94F14D05-7BE2-4542-891D-D99D1EE35FF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42c6b2e8-2149-46a8-b135-fec2815ba91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7A947EE5924A76458B0EF0BC55472FA5" ma:contentTypeVersion="8" ma:contentTypeDescription="Ein neues Dokument erstellen." ma:contentTypeScope="" ma:versionID="7ae44fc0f34aba68f6354b8eb21c7780">
  <xsd:schema xmlns:xsd="http://www.w3.org/2001/XMLSchema" xmlns:xs="http://www.w3.org/2001/XMLSchema" xmlns:p="http://schemas.microsoft.com/office/2006/metadata/properties" xmlns:ns3="42c6b2e8-2149-46a8-b135-fec2815ba919" xmlns:ns4="23d4787a-2521-4e31-94ef-52ee90c1255f" targetNamespace="http://schemas.microsoft.com/office/2006/metadata/properties" ma:root="true" ma:fieldsID="6aa67d3863f640ea4ccedbe08bbcb790" ns3:_="" ns4:_="">
    <xsd:import namespace="42c6b2e8-2149-46a8-b135-fec2815ba919"/>
    <xsd:import namespace="23d4787a-2521-4e31-94ef-52ee90c1255f"/>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2c6b2e8-2149-46a8-b135-fec2815ba9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3d4787a-2521-4e31-94ef-52ee90c1255f" elementFormDefault="qualified">
    <xsd:import namespace="http://schemas.microsoft.com/office/2006/documentManagement/types"/>
    <xsd:import namespace="http://schemas.microsoft.com/office/infopath/2007/PartnerControls"/>
    <xsd:element name="SharedWithUsers" ma:index="12"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Freigegeben für - Details" ma:internalName="SharedWithDetails" ma:readOnly="true">
      <xsd:simpleType>
        <xsd:restriction base="dms:Note">
          <xsd:maxLength value="255"/>
        </xsd:restriction>
      </xsd:simpleType>
    </xsd:element>
    <xsd:element name="SharingHintHash" ma:index="14" nillable="true" ma:displayName="Freigabehinweis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3893805-3B81-47D1-A994-401BF46C6A8D}">
  <ds:schemaRefs>
    <ds:schemaRef ds:uri="http://schemas.microsoft.com/sharepoint/v3/contenttype/forms"/>
  </ds:schemaRefs>
</ds:datastoreItem>
</file>

<file path=customXml/itemProps2.xml><?xml version="1.0" encoding="utf-8"?>
<ds:datastoreItem xmlns:ds="http://schemas.openxmlformats.org/officeDocument/2006/customXml" ds:itemID="{120D0E33-AC31-4A6E-AC66-BDD7A1B30DED}">
  <ds:schemaRefs>
    <ds:schemaRef ds:uri="42c6b2e8-2149-46a8-b135-fec2815ba919"/>
    <ds:schemaRef ds:uri="23d4787a-2521-4e31-94ef-52ee90c1255f"/>
    <ds:schemaRef ds:uri="http://www.w3.org/XML/1998/namespace"/>
    <ds:schemaRef ds:uri="http://schemas.microsoft.com/office/infopath/2007/PartnerControls"/>
    <ds:schemaRef ds:uri="http://purl.org/dc/dcmitype/"/>
    <ds:schemaRef ds:uri="http://purl.org/dc/terms/"/>
    <ds:schemaRef ds:uri="http://schemas.microsoft.com/office/2006/documentManagement/types"/>
    <ds:schemaRef ds:uri="http://schemas.openxmlformats.org/package/2006/metadata/core-properties"/>
    <ds:schemaRef ds:uri="http://schemas.microsoft.com/office/2006/metadata/properties"/>
    <ds:schemaRef ds:uri="http://purl.org/dc/elements/1.1/"/>
  </ds:schemaRefs>
</ds:datastoreItem>
</file>

<file path=customXml/itemProps3.xml><?xml version="1.0" encoding="utf-8"?>
<ds:datastoreItem xmlns:ds="http://schemas.openxmlformats.org/officeDocument/2006/customXml" ds:itemID="{4B1D5B1F-4C1C-449A-BACB-9747A31B5D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2c6b2e8-2149-46a8-b135-fec2815ba919"/>
    <ds:schemaRef ds:uri="23d4787a-2521-4e31-94ef-52ee90c1255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Mind map</Template>
  <TotalTime>0</TotalTime>
  <Words>2067</Words>
  <Application>Microsoft Macintosh PowerPoint</Application>
  <PresentationFormat>Breitbild</PresentationFormat>
  <Paragraphs>247</Paragraphs>
  <Slides>31</Slides>
  <Notes>11</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31</vt:i4>
      </vt:variant>
    </vt:vector>
  </HeadingPairs>
  <TitlesOfParts>
    <vt:vector size="39" baseType="lpstr">
      <vt:lpstr>Arial</vt:lpstr>
      <vt:lpstr>Calibri</vt:lpstr>
      <vt:lpstr>Cambria Math</vt:lpstr>
      <vt:lpstr>Segoe UI</vt:lpstr>
      <vt:lpstr>Segoe UI Semibold</vt:lpstr>
      <vt:lpstr>Söhne</vt:lpstr>
      <vt:lpstr>Wingdings</vt:lpstr>
      <vt:lpstr>Office Theme</vt:lpstr>
      <vt:lpstr>GANS Vs CNNs Comparative Analysis of Image Style Transfer Algorithms</vt:lpstr>
      <vt:lpstr>Agenda</vt:lpstr>
      <vt:lpstr>Introduction</vt:lpstr>
      <vt:lpstr>Research Question</vt:lpstr>
      <vt:lpstr>Research Objectives</vt:lpstr>
      <vt:lpstr>Short Literature Review</vt:lpstr>
      <vt:lpstr>Methodology Overview</vt:lpstr>
      <vt:lpstr>Datasets Used</vt:lpstr>
      <vt:lpstr>CycleGAN Justification</vt:lpstr>
      <vt:lpstr>ResNet-50 Justification</vt:lpstr>
      <vt:lpstr>Inception V3 Justification</vt:lpstr>
      <vt:lpstr>VGG-19 Justification</vt:lpstr>
      <vt:lpstr>CycleGANS for Small Monet DataSet</vt:lpstr>
      <vt:lpstr>CycleGANS for the larger Candido DataSet</vt:lpstr>
      <vt:lpstr>CNN transformation</vt:lpstr>
      <vt:lpstr>CNN Results</vt:lpstr>
      <vt:lpstr>Lessons Learnt</vt:lpstr>
      <vt:lpstr>Improving GAN performance - General</vt:lpstr>
      <vt:lpstr>Improving GAN performance – further </vt:lpstr>
      <vt:lpstr>First try at a computer vision task: Object Detection with the widerface dataset</vt:lpstr>
      <vt:lpstr>Why Object Detection</vt:lpstr>
      <vt:lpstr>Object Detection</vt:lpstr>
      <vt:lpstr>Unpacking the WIDER FACE Dataset</vt:lpstr>
      <vt:lpstr>PowerPoint-Präsentation</vt:lpstr>
      <vt:lpstr>Introduction to Detectron2 with RetinaNet</vt:lpstr>
      <vt:lpstr>Subset of Dataset</vt:lpstr>
      <vt:lpstr>Results Resnet:</vt:lpstr>
      <vt:lpstr>Results</vt:lpstr>
      <vt:lpstr>PowerPoint-Präsentation</vt:lpstr>
      <vt:lpstr>Citations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GANS Vs CNNs Comparative Analysis of Image Style Transfer Algorithms</dc:title>
  <dc:creator>Loo Christopher T W.MSCIDS_F22.2101</dc:creator>
  <cp:lastModifiedBy>Pajkic Milica W.MSCIDS_F22.2101</cp:lastModifiedBy>
  <cp:revision>15</cp:revision>
  <dcterms:created xsi:type="dcterms:W3CDTF">2023-10-11T07:34:46Z</dcterms:created>
  <dcterms:modified xsi:type="dcterms:W3CDTF">2023-10-12T14:29:06Z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0x0101007A947EE5924A76458B0EF0BC55472FA5</vt:lpwstr>
  </property>
</Properties>
</file>